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4"/>
    <p:sldMasterId id="2147483686" r:id="rId5"/>
  </p:sldMasterIdLst>
  <p:notesMasterIdLst>
    <p:notesMasterId r:id="rId67"/>
  </p:notesMasterIdLst>
  <p:handoutMasterIdLst>
    <p:handoutMasterId r:id="rId68"/>
  </p:handoutMasterIdLst>
  <p:sldIdLst>
    <p:sldId id="256" r:id="rId6"/>
    <p:sldId id="258" r:id="rId7"/>
    <p:sldId id="309" r:id="rId8"/>
    <p:sldId id="288" r:id="rId9"/>
    <p:sldId id="315" r:id="rId10"/>
    <p:sldId id="292" r:id="rId11"/>
    <p:sldId id="293" r:id="rId12"/>
    <p:sldId id="294" r:id="rId13"/>
    <p:sldId id="316" r:id="rId14"/>
    <p:sldId id="321" r:id="rId15"/>
    <p:sldId id="323" r:id="rId16"/>
    <p:sldId id="317" r:id="rId17"/>
    <p:sldId id="318" r:id="rId18"/>
    <p:sldId id="319" r:id="rId19"/>
    <p:sldId id="320" r:id="rId20"/>
    <p:sldId id="322" r:id="rId21"/>
    <p:sldId id="262" r:id="rId22"/>
    <p:sldId id="295" r:id="rId23"/>
    <p:sldId id="296" r:id="rId24"/>
    <p:sldId id="325" r:id="rId25"/>
    <p:sldId id="327" r:id="rId26"/>
    <p:sldId id="297" r:id="rId27"/>
    <p:sldId id="328" r:id="rId28"/>
    <p:sldId id="283" r:id="rId29"/>
    <p:sldId id="329" r:id="rId30"/>
    <p:sldId id="330" r:id="rId31"/>
    <p:sldId id="331" r:id="rId32"/>
    <p:sldId id="349" r:id="rId33"/>
    <p:sldId id="332" r:id="rId34"/>
    <p:sldId id="333" r:id="rId35"/>
    <p:sldId id="310" r:id="rId36"/>
    <p:sldId id="311" r:id="rId37"/>
    <p:sldId id="312" r:id="rId38"/>
    <p:sldId id="313" r:id="rId39"/>
    <p:sldId id="335" r:id="rId40"/>
    <p:sldId id="336" r:id="rId41"/>
    <p:sldId id="337" r:id="rId42"/>
    <p:sldId id="338" r:id="rId43"/>
    <p:sldId id="339" r:id="rId44"/>
    <p:sldId id="340" r:id="rId45"/>
    <p:sldId id="341" r:id="rId46"/>
    <p:sldId id="342" r:id="rId47"/>
    <p:sldId id="343" r:id="rId48"/>
    <p:sldId id="344" r:id="rId49"/>
    <p:sldId id="345" r:id="rId50"/>
    <p:sldId id="346" r:id="rId51"/>
    <p:sldId id="347" r:id="rId52"/>
    <p:sldId id="348" r:id="rId53"/>
    <p:sldId id="314" r:id="rId54"/>
    <p:sldId id="264" r:id="rId55"/>
    <p:sldId id="267" r:id="rId56"/>
    <p:sldId id="301" r:id="rId57"/>
    <p:sldId id="307" r:id="rId58"/>
    <p:sldId id="308" r:id="rId59"/>
    <p:sldId id="302" r:id="rId60"/>
    <p:sldId id="303" r:id="rId61"/>
    <p:sldId id="304" r:id="rId62"/>
    <p:sldId id="305" r:id="rId63"/>
    <p:sldId id="306" r:id="rId64"/>
    <p:sldId id="290" r:id="rId65"/>
    <p:sldId id="334" r:id="rId6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8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11A7"/>
    <a:srgbClr val="000000"/>
    <a:srgbClr val="3333CC"/>
    <a:srgbClr val="3F5779"/>
    <a:srgbClr val="59C5EC"/>
    <a:srgbClr val="E8EFF3"/>
    <a:srgbClr val="5A82A0"/>
    <a:srgbClr val="7B6984"/>
    <a:srgbClr val="6D3B4F"/>
    <a:srgbClr val="99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3296810-A885-4BE3-A3E7-6D5BEEA58F3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09" autoAdjust="0"/>
    <p:restoredTop sz="94315" autoAdjust="0"/>
  </p:normalViewPr>
  <p:slideViewPr>
    <p:cSldViewPr snapToGrid="0" showGuides="1">
      <p:cViewPr>
        <p:scale>
          <a:sx n="74" d="100"/>
          <a:sy n="74" d="100"/>
        </p:scale>
        <p:origin x="22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-3870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71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commentAuthors" Target="commentAuthor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8D1E0C90-1D4B-4894-A52F-6A61A87821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FC6E43D-3065-44B8-88CF-754AF46FCB4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846A32-BF80-4EEB-9349-9686B10A492B}" type="datetimeFigureOut">
              <a:rPr lang="en-US" smtClean="0"/>
              <a:pPr/>
              <a:t>2/24/2020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0CC3A23-7175-4E59-B38B-B4E81F52132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BF400A4-4A42-4A50-BC86-D7DA38EF2AE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642A9F-EB4A-4976-901B-F47991B5E1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9072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CA9E41-F7BA-42D1-923E-C3B58F2FDEC1}" type="datetimeFigureOut">
              <a:rPr lang="en-US" noProof="0" smtClean="0"/>
              <a:pPr/>
              <a:t>2/24/2020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AC6CC0-914F-4A6F-B8FE-1137B7ABBBE0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25645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xresdefault copy - Copy.jpg"/>
          <p:cNvPicPr>
            <a:picLocks noChangeAspect="1"/>
          </p:cNvPicPr>
          <p:nvPr userDrawn="1"/>
        </p:nvPicPr>
        <p:blipFill>
          <a:blip r:embed="rId2"/>
          <a:srcRect l="1778" t="20856" r="597"/>
          <a:stretch>
            <a:fillRect/>
          </a:stretch>
        </p:blipFill>
        <p:spPr>
          <a:xfrm>
            <a:off x="457201" y="438151"/>
            <a:ext cx="11269979" cy="44035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C829233-8E4C-4046-85BB-5166B8A721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8724" y="3296354"/>
            <a:ext cx="11268456" cy="1348720"/>
          </a:xfrm>
          <a:solidFill>
            <a:schemeClr val="bg1">
              <a:alpha val="50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4800" baseline="0">
                <a:latin typeface="+mj-lt"/>
              </a:defRPr>
            </a:lvl1pPr>
          </a:lstStyle>
          <a:p>
            <a:r>
              <a:rPr lang="en-US" dirty="0" smtClean="0"/>
              <a:t>Click to edit Master Title styles                                  </a:t>
            </a:r>
            <a:endParaRPr lang="ru-RU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457200" y="4641056"/>
            <a:ext cx="11268075" cy="1759744"/>
          </a:xfrm>
          <a:prstGeom prst="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6A507DE-4CA5-4E76-8450-4125151EB3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7675" y="4631531"/>
            <a:ext cx="11285600" cy="1771649"/>
          </a:xfrm>
          <a:solidFill>
            <a:schemeClr val="lt1">
              <a:alpha val="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tIns="252000" rIns="90000" anchor="t" anchorCtr="0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styles</a:t>
            </a:r>
            <a:endParaRPr lang="ru-RU" dirty="0"/>
          </a:p>
        </p:txBody>
      </p:sp>
      <p:pic>
        <p:nvPicPr>
          <p:cNvPr id="6" name="Picture 5" descr="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63150" y="4781550"/>
            <a:ext cx="14478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036447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AB7BBC9A-B18B-4F56-8515-321CD01B2666}"/>
              </a:ext>
            </a:extLst>
          </p:cNvPr>
          <p:cNvSpPr/>
          <p:nvPr userDrawn="1"/>
        </p:nvSpPr>
        <p:spPr>
          <a:xfrm>
            <a:off x="6096000" y="2851049"/>
            <a:ext cx="6096000" cy="2724912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noProof="0" smtClean="0"/>
              <a:pPr/>
              <a:t>2/24/2020</a:t>
            </a:fld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ext Placeholder 2">
            <a:extLst>
              <a:ext uri="{FF2B5EF4-FFF2-40B4-BE49-F238E27FC236}">
                <a16:creationId xmlns=""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36614" y="1377833"/>
            <a:ext cx="9535686" cy="909018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Edit Master text styles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33076231-2A54-4E4C-AED3-197E208C14BB}"/>
              </a:ext>
            </a:extLst>
          </p:cNvPr>
          <p:cNvSpPr/>
          <p:nvPr userDrawn="1"/>
        </p:nvSpPr>
        <p:spPr>
          <a:xfrm>
            <a:off x="0" y="2850763"/>
            <a:ext cx="6098721" cy="2724912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Text Placeholder 2">
            <a:extLst>
              <a:ext uri="{FF2B5EF4-FFF2-40B4-BE49-F238E27FC236}">
                <a16:creationId xmlns="" xmlns:a16="http://schemas.microsoft.com/office/drawing/2014/main" id="{61FE0B9B-7D73-4311-B749-C3FA874AF7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12120" y="3278541"/>
            <a:ext cx="4820533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="" xmlns:a16="http://schemas.microsoft.com/office/drawing/2014/main" id="{4A6CBB7D-3142-4CED-98BE-68B4F7C14E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120" y="3663631"/>
            <a:ext cx="4820533" cy="1618232"/>
          </a:xfrm>
        </p:spPr>
        <p:txBody>
          <a:bodyPr lIns="36000" tIns="0" rIns="0" bIns="0">
            <a:normAutofit/>
          </a:bodyPr>
          <a:lstStyle>
            <a:lvl1pPr marL="171450" indent="-171450"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/>
            </a:lvl1pPr>
            <a:lvl2pPr marL="628650" indent="-171450"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="" xmlns:a16="http://schemas.microsoft.com/office/drawing/2014/main" id="{9CA39242-8640-435B-8C03-0CB0BC8E88E6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6561102" y="3278541"/>
            <a:ext cx="4820533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="" xmlns:a16="http://schemas.microsoft.com/office/drawing/2014/main" id="{62E97E9F-0DAA-48F4-90F4-640195EAD7D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61102" y="3663631"/>
            <a:ext cx="4820533" cy="1618232"/>
          </a:xfrm>
        </p:spPr>
        <p:txBody>
          <a:bodyPr lIns="36000" tIns="0" rIns="0" bIns="0">
            <a:normAutofit/>
          </a:bodyPr>
          <a:lstStyle>
            <a:lvl1pPr marL="171450" indent="-171450">
              <a:spcBef>
                <a:spcPts val="600"/>
              </a:spcBef>
              <a:buClr>
                <a:schemeClr val="bg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/>
            </a:lvl1pPr>
            <a:lvl2pPr marL="628650" indent="-171450">
              <a:spcBef>
                <a:spcPts val="600"/>
              </a:spcBef>
              <a:buClr>
                <a:schemeClr val="bg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61833377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E320EF9D-83C9-45F8-AAA9-A9768470F99F}"/>
              </a:ext>
            </a:extLst>
          </p:cNvPr>
          <p:cNvSpPr/>
          <p:nvPr userDrawn="1"/>
        </p:nvSpPr>
        <p:spPr>
          <a:xfrm>
            <a:off x="0" y="2230316"/>
            <a:ext cx="12192000" cy="3346704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  <a:alpha val="20000"/>
                </a:schemeClr>
              </a:gs>
              <a:gs pos="0">
                <a:schemeClr val="bg2">
                  <a:alpha val="2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noProof="0" smtClean="0"/>
              <a:pPr/>
              <a:t>2/24/2020</a:t>
            </a:fld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ext Placeholder 2">
            <a:extLst>
              <a:ext uri="{FF2B5EF4-FFF2-40B4-BE49-F238E27FC236}">
                <a16:creationId xmlns=""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36614" y="1377833"/>
            <a:ext cx="9535686" cy="618880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="" xmlns:a16="http://schemas.microsoft.com/office/drawing/2014/main" id="{61FE0B9B-7D73-4311-B749-C3FA874AF7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4" y="3793559"/>
            <a:ext cx="1728216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="" xmlns:a16="http://schemas.microsoft.com/office/drawing/2014/main" id="{4A6CBB7D-3142-4CED-98BE-68B4F7C14E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614" y="4178649"/>
            <a:ext cx="1728216" cy="1142011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="" xmlns:a16="http://schemas.microsoft.com/office/drawing/2014/main" id="{EEAB0330-0960-495D-9FAC-850DB0CAFFE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6614" y="2597731"/>
            <a:ext cx="1728216" cy="604730"/>
          </a:xfrm>
        </p:spPr>
        <p:txBody>
          <a:bodyPr lIns="36000" tIns="0" rIns="0" bIns="0" anchor="t" anchorCtr="0">
            <a:noAutofit/>
          </a:bodyPr>
          <a:lstStyle>
            <a:lvl1pPr marL="0" indent="0" algn="l">
              <a:buNone/>
              <a:defRPr sz="5000" b="1">
                <a:gradFill flip="none" rotWithShape="1">
                  <a:gsLst>
                    <a:gs pos="100000">
                      <a:schemeClr val="accent1">
                        <a:lumMod val="75000"/>
                      </a:schemeClr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 dirty="0" smtClean="0"/>
              <a:t>Text</a:t>
            </a:r>
            <a:endParaRPr lang="en-US" noProof="0" dirty="0"/>
          </a:p>
        </p:txBody>
      </p:sp>
      <p:sp>
        <p:nvSpPr>
          <p:cNvPr id="19" name="Text Placeholder 2">
            <a:extLst>
              <a:ext uri="{FF2B5EF4-FFF2-40B4-BE49-F238E27FC236}">
                <a16:creationId xmlns="" xmlns:a16="http://schemas.microsoft.com/office/drawing/2014/main" id="{91323B59-309B-4779-B127-7711E7D88F1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836614" y="3225924"/>
            <a:ext cx="1728216" cy="228986"/>
          </a:xfrm>
        </p:spPr>
        <p:txBody>
          <a:bodyPr lIns="36000" tIns="0" rIns="0" bIns="0" anchor="t" anchorCtr="0">
            <a:normAutofit/>
          </a:bodyPr>
          <a:lstStyle>
            <a:lvl1pPr marL="0" indent="0">
              <a:buNone/>
              <a:defRPr sz="14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dirty="0" smtClean="0"/>
              <a:t>Edit Text</a:t>
            </a:r>
            <a:endParaRPr lang="en-US" noProof="0" dirty="0"/>
          </a:p>
        </p:txBody>
      </p:sp>
      <p:sp>
        <p:nvSpPr>
          <p:cNvPr id="23" name="Text Placeholder 2">
            <a:extLst>
              <a:ext uri="{FF2B5EF4-FFF2-40B4-BE49-F238E27FC236}">
                <a16:creationId xmlns="" xmlns:a16="http://schemas.microsoft.com/office/drawing/2014/main" id="{397F8095-EAF8-4F5A-B2A6-0476B8D2EAF0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9588108" y="3793559"/>
            <a:ext cx="1728216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="" xmlns:a16="http://schemas.microsoft.com/office/drawing/2014/main" id="{FB58FA02-066D-4A4D-BFEA-4ABCF3B550B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588108" y="4178649"/>
            <a:ext cx="1728216" cy="1142011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="" xmlns:a16="http://schemas.microsoft.com/office/drawing/2014/main" id="{83A77CFD-3FEF-4E6F-BC4F-8ED7F101103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588108" y="2597731"/>
            <a:ext cx="1728216" cy="604730"/>
          </a:xfrm>
        </p:spPr>
        <p:txBody>
          <a:bodyPr lIns="36000" tIns="0" rIns="0" bIns="0" anchor="t" anchorCtr="0">
            <a:noAutofit/>
          </a:bodyPr>
          <a:lstStyle>
            <a:lvl1pPr marL="0" indent="0" algn="l">
              <a:buNone/>
              <a:defRPr sz="5000" b="1">
                <a:gradFill flip="none" rotWithShape="1">
                  <a:gsLst>
                    <a:gs pos="100000">
                      <a:schemeClr val="accent1">
                        <a:lumMod val="75000"/>
                      </a:schemeClr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 dirty="0" smtClean="0"/>
              <a:t>Text</a:t>
            </a:r>
            <a:endParaRPr lang="en-US" noProof="0" dirty="0"/>
          </a:p>
        </p:txBody>
      </p:sp>
      <p:sp>
        <p:nvSpPr>
          <p:cNvPr id="28" name="Text Placeholder 2">
            <a:extLst>
              <a:ext uri="{FF2B5EF4-FFF2-40B4-BE49-F238E27FC236}">
                <a16:creationId xmlns="" xmlns:a16="http://schemas.microsoft.com/office/drawing/2014/main" id="{3D6E2C46-79E6-4C33-A9DE-9F0BE9199694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9588108" y="3225924"/>
            <a:ext cx="1728216" cy="228986"/>
          </a:xfrm>
        </p:spPr>
        <p:txBody>
          <a:bodyPr lIns="36000" tIns="0" rIns="0" bIns="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 smtClean="0"/>
              <a:t>Edit Text</a:t>
            </a:r>
          </a:p>
          <a:p>
            <a:pPr lvl="0"/>
            <a:endParaRPr lang="en-US" noProof="0" dirty="0"/>
          </a:p>
        </p:txBody>
      </p:sp>
      <p:sp>
        <p:nvSpPr>
          <p:cNvPr id="29" name="Text Placeholder 2">
            <a:extLst>
              <a:ext uri="{FF2B5EF4-FFF2-40B4-BE49-F238E27FC236}">
                <a16:creationId xmlns="" xmlns:a16="http://schemas.microsoft.com/office/drawing/2014/main" id="{B18DF9D1-5757-4445-9078-38760F447FFE}"/>
              </a:ext>
            </a:extLst>
          </p:cNvPr>
          <p:cNvSpPr>
            <a:spLocks noGrp="1"/>
          </p:cNvSpPr>
          <p:nvPr>
            <p:ph type="body" idx="37" hasCustomPrompt="1"/>
          </p:nvPr>
        </p:nvSpPr>
        <p:spPr>
          <a:xfrm>
            <a:off x="3024487" y="3793559"/>
            <a:ext cx="1728216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="" xmlns:a16="http://schemas.microsoft.com/office/drawing/2014/main" id="{993B8732-2AA4-40C3-A4A3-44C5803BDA1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024487" y="4178649"/>
            <a:ext cx="1728216" cy="1142011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="" xmlns:a16="http://schemas.microsoft.com/office/drawing/2014/main" id="{11BFD035-7AF1-47EA-9F1C-AE04879DA45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024487" y="2597731"/>
            <a:ext cx="1728216" cy="604730"/>
          </a:xfrm>
        </p:spPr>
        <p:txBody>
          <a:bodyPr lIns="36000" tIns="0" rIns="0" bIns="0" anchor="t" anchorCtr="0">
            <a:noAutofit/>
          </a:bodyPr>
          <a:lstStyle>
            <a:lvl1pPr marL="0" indent="0" algn="l">
              <a:buNone/>
              <a:defRPr sz="5000" b="1">
                <a:gradFill flip="none" rotWithShape="1">
                  <a:gsLst>
                    <a:gs pos="100000">
                      <a:schemeClr val="accent1">
                        <a:lumMod val="75000"/>
                      </a:schemeClr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 dirty="0" smtClean="0"/>
              <a:t>Text</a:t>
            </a:r>
            <a:endParaRPr lang="en-US" noProof="0" dirty="0"/>
          </a:p>
        </p:txBody>
      </p:sp>
      <p:sp>
        <p:nvSpPr>
          <p:cNvPr id="32" name="Text Placeholder 2">
            <a:extLst>
              <a:ext uri="{FF2B5EF4-FFF2-40B4-BE49-F238E27FC236}">
                <a16:creationId xmlns="" xmlns:a16="http://schemas.microsoft.com/office/drawing/2014/main" id="{C0720D82-39E2-490D-913A-B6DA31CAC2BD}"/>
              </a:ext>
            </a:extLst>
          </p:cNvPr>
          <p:cNvSpPr>
            <a:spLocks noGrp="1"/>
          </p:cNvSpPr>
          <p:nvPr>
            <p:ph type="body" idx="40" hasCustomPrompt="1"/>
          </p:nvPr>
        </p:nvSpPr>
        <p:spPr>
          <a:xfrm>
            <a:off x="3024487" y="3225924"/>
            <a:ext cx="1728216" cy="228986"/>
          </a:xfrm>
        </p:spPr>
        <p:txBody>
          <a:bodyPr lIns="36000" tIns="0" rIns="0" bIns="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 smtClean="0"/>
              <a:t>Edit Text</a:t>
            </a:r>
          </a:p>
          <a:p>
            <a:pPr lvl="0"/>
            <a:endParaRPr lang="en-US" noProof="0" dirty="0"/>
          </a:p>
        </p:txBody>
      </p:sp>
      <p:sp>
        <p:nvSpPr>
          <p:cNvPr id="33" name="Text Placeholder 2">
            <a:extLst>
              <a:ext uri="{FF2B5EF4-FFF2-40B4-BE49-F238E27FC236}">
                <a16:creationId xmlns="" xmlns:a16="http://schemas.microsoft.com/office/drawing/2014/main" id="{F8CB98AA-B672-4560-9A4C-F0E472D7D508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5212360" y="3793559"/>
            <a:ext cx="1728216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34" name="Text Placeholder 11">
            <a:extLst>
              <a:ext uri="{FF2B5EF4-FFF2-40B4-BE49-F238E27FC236}">
                <a16:creationId xmlns="" xmlns:a16="http://schemas.microsoft.com/office/drawing/2014/main" id="{051BF3E5-DBCA-46BD-A139-755813ECCCC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212360" y="4178649"/>
            <a:ext cx="1728216" cy="1142011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="" xmlns:a16="http://schemas.microsoft.com/office/drawing/2014/main" id="{4E2B5368-5C92-477C-B64A-0B1236EC471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212360" y="2597731"/>
            <a:ext cx="1728216" cy="604730"/>
          </a:xfrm>
        </p:spPr>
        <p:txBody>
          <a:bodyPr lIns="36000" tIns="0" rIns="0" bIns="0" anchor="t" anchorCtr="0">
            <a:noAutofit/>
          </a:bodyPr>
          <a:lstStyle>
            <a:lvl1pPr marL="0" indent="0" algn="l">
              <a:buNone/>
              <a:defRPr sz="5000" b="1">
                <a:gradFill flip="none" rotWithShape="1">
                  <a:gsLst>
                    <a:gs pos="100000">
                      <a:schemeClr val="accent1">
                        <a:lumMod val="75000"/>
                      </a:schemeClr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 dirty="0" smtClean="0"/>
              <a:t>Text</a:t>
            </a:r>
            <a:endParaRPr lang="en-US" noProof="0" dirty="0"/>
          </a:p>
        </p:txBody>
      </p:sp>
      <p:sp>
        <p:nvSpPr>
          <p:cNvPr id="36" name="Text Placeholder 2">
            <a:extLst>
              <a:ext uri="{FF2B5EF4-FFF2-40B4-BE49-F238E27FC236}">
                <a16:creationId xmlns="" xmlns:a16="http://schemas.microsoft.com/office/drawing/2014/main" id="{11C29312-F699-465F-96BC-B65A2C3356B5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5212360" y="3225924"/>
            <a:ext cx="1728216" cy="228986"/>
          </a:xfrm>
        </p:spPr>
        <p:txBody>
          <a:bodyPr lIns="36000" tIns="0" rIns="0" bIns="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 smtClean="0"/>
              <a:t>Edit Text</a:t>
            </a:r>
          </a:p>
          <a:p>
            <a:pPr lvl="0"/>
            <a:endParaRPr lang="en-US" noProof="0" dirty="0"/>
          </a:p>
        </p:txBody>
      </p:sp>
      <p:sp>
        <p:nvSpPr>
          <p:cNvPr id="37" name="Text Placeholder 2">
            <a:extLst>
              <a:ext uri="{FF2B5EF4-FFF2-40B4-BE49-F238E27FC236}">
                <a16:creationId xmlns="" xmlns:a16="http://schemas.microsoft.com/office/drawing/2014/main" id="{D613D924-E33A-4DAE-B253-E9668378EC73}"/>
              </a:ext>
            </a:extLst>
          </p:cNvPr>
          <p:cNvSpPr>
            <a:spLocks noGrp="1"/>
          </p:cNvSpPr>
          <p:nvPr>
            <p:ph type="body" idx="45" hasCustomPrompt="1"/>
          </p:nvPr>
        </p:nvSpPr>
        <p:spPr>
          <a:xfrm>
            <a:off x="7400234" y="3793559"/>
            <a:ext cx="1728216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38" name="Text Placeholder 11">
            <a:extLst>
              <a:ext uri="{FF2B5EF4-FFF2-40B4-BE49-F238E27FC236}">
                <a16:creationId xmlns="" xmlns:a16="http://schemas.microsoft.com/office/drawing/2014/main" id="{4C346CE6-85D2-4744-ABBA-4EB5E51EB80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400234" y="4178649"/>
            <a:ext cx="1728216" cy="1142011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="" xmlns:a16="http://schemas.microsoft.com/office/drawing/2014/main" id="{0D7E5C35-923C-473E-8BB9-F2F1AB3A2BB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400234" y="2597731"/>
            <a:ext cx="1728216" cy="604730"/>
          </a:xfrm>
        </p:spPr>
        <p:txBody>
          <a:bodyPr lIns="36000" tIns="0" rIns="0" bIns="0" anchor="t" anchorCtr="0">
            <a:noAutofit/>
          </a:bodyPr>
          <a:lstStyle>
            <a:lvl1pPr marL="0" indent="0" algn="l">
              <a:buNone/>
              <a:defRPr sz="5000" b="1">
                <a:gradFill flip="none" rotWithShape="1">
                  <a:gsLst>
                    <a:gs pos="100000">
                      <a:schemeClr val="accent1">
                        <a:lumMod val="75000"/>
                      </a:schemeClr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 dirty="0" smtClean="0"/>
              <a:t>Text</a:t>
            </a:r>
            <a:endParaRPr lang="en-US" noProof="0" dirty="0"/>
          </a:p>
        </p:txBody>
      </p:sp>
      <p:sp>
        <p:nvSpPr>
          <p:cNvPr id="40" name="Text Placeholder 2">
            <a:extLst>
              <a:ext uri="{FF2B5EF4-FFF2-40B4-BE49-F238E27FC236}">
                <a16:creationId xmlns="" xmlns:a16="http://schemas.microsoft.com/office/drawing/2014/main" id="{756DD156-6646-433D-ABE8-CB244D53D6C1}"/>
              </a:ext>
            </a:extLst>
          </p:cNvPr>
          <p:cNvSpPr>
            <a:spLocks noGrp="1"/>
          </p:cNvSpPr>
          <p:nvPr>
            <p:ph type="body" idx="48" hasCustomPrompt="1"/>
          </p:nvPr>
        </p:nvSpPr>
        <p:spPr>
          <a:xfrm>
            <a:off x="7400234" y="3225924"/>
            <a:ext cx="1728216" cy="228986"/>
          </a:xfrm>
        </p:spPr>
        <p:txBody>
          <a:bodyPr lIns="36000" tIns="0" rIns="0" bIns="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 smtClean="0"/>
              <a:t>Edit Text</a:t>
            </a:r>
          </a:p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53207624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E320EF9D-83C9-45F8-AAA9-A9768470F99F}"/>
              </a:ext>
            </a:extLst>
          </p:cNvPr>
          <p:cNvSpPr/>
          <p:nvPr userDrawn="1"/>
        </p:nvSpPr>
        <p:spPr>
          <a:xfrm>
            <a:off x="0" y="1613512"/>
            <a:ext cx="12192000" cy="27432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20000"/>
                </a:schemeClr>
              </a:gs>
              <a:gs pos="100000">
                <a:schemeClr val="bg2">
                  <a:alpha val="2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9CB4EFCF-84EC-4420-9A2B-7C028E7505B0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4724400" y="1613512"/>
            <a:ext cx="2743200" cy="2743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2" name="Picture Placeholder 11">
            <a:extLst>
              <a:ext uri="{FF2B5EF4-FFF2-40B4-BE49-F238E27FC236}">
                <a16:creationId xmlns="" xmlns:a16="http://schemas.microsoft.com/office/drawing/2014/main" id="{3C20DBAD-9FE7-4F62-B952-1D72DC8B9A73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1981200" y="1613512"/>
            <a:ext cx="2743200" cy="2743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3" name="Picture Placeholder 11">
            <a:extLst>
              <a:ext uri="{FF2B5EF4-FFF2-40B4-BE49-F238E27FC236}">
                <a16:creationId xmlns="" xmlns:a16="http://schemas.microsoft.com/office/drawing/2014/main" id="{6AE95BF3-594D-4F6F-95D5-18D8A51D5197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7466232" y="1613512"/>
            <a:ext cx="2743200" cy="2743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noProof="0" smtClean="0"/>
              <a:pPr/>
              <a:t>2/24/2020</a:t>
            </a:fld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0" name="Text Placeholder 2">
            <a:extLst>
              <a:ext uri="{FF2B5EF4-FFF2-40B4-BE49-F238E27FC236}">
                <a16:creationId xmlns="" xmlns:a16="http://schemas.microsoft.com/office/drawing/2014/main" id="{61FE0B9B-7D73-4311-B749-C3FA874AF7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398800" y="4492967"/>
            <a:ext cx="1908000" cy="334918"/>
          </a:xfrm>
        </p:spPr>
        <p:txBody>
          <a:bodyPr lIns="36000" tIns="0" rIns="0" bIns="0" anchor="b">
            <a:normAutofit/>
          </a:bodyPr>
          <a:lstStyle>
            <a:lvl1pPr marL="0" indent="0" algn="ctr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="" xmlns:a16="http://schemas.microsoft.com/office/drawing/2014/main" id="{4A6CBB7D-3142-4CED-98BE-68B4F7C14E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98800" y="4878058"/>
            <a:ext cx="1908000" cy="234269"/>
          </a:xfrm>
        </p:spPr>
        <p:txBody>
          <a:bodyPr lIns="36000" tIns="0" rIns="0" bIns="0">
            <a:noAutofit/>
          </a:bodyPr>
          <a:lstStyle>
            <a:lvl1pPr marL="0" indent="0" algn="ctr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="" xmlns:a16="http://schemas.microsoft.com/office/drawing/2014/main" id="{91323B59-309B-4779-B127-7711E7D88F1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2398800" y="5138591"/>
            <a:ext cx="1908000" cy="693882"/>
          </a:xfrm>
        </p:spPr>
        <p:txBody>
          <a:bodyPr lIns="36000" tIns="0" rIns="0" bIns="0" anchor="t" anchorCtr="0">
            <a:norm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="" xmlns:a16="http://schemas.microsoft.com/office/drawing/2014/main" id="{B18DF9D1-5757-4445-9078-38760F447FFE}"/>
              </a:ext>
            </a:extLst>
          </p:cNvPr>
          <p:cNvSpPr>
            <a:spLocks noGrp="1"/>
          </p:cNvSpPr>
          <p:nvPr>
            <p:ph type="body" idx="37" hasCustomPrompt="1"/>
          </p:nvPr>
        </p:nvSpPr>
        <p:spPr>
          <a:xfrm>
            <a:off x="5142000" y="4492967"/>
            <a:ext cx="1908000" cy="334918"/>
          </a:xfrm>
        </p:spPr>
        <p:txBody>
          <a:bodyPr lIns="36000" tIns="0" rIns="0" bIns="0" anchor="b">
            <a:normAutofit/>
          </a:bodyPr>
          <a:lstStyle>
            <a:lvl1pPr marL="0" indent="0" algn="ctr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="" xmlns:a16="http://schemas.microsoft.com/office/drawing/2014/main" id="{993B8732-2AA4-40C3-A4A3-44C5803BDA1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142000" y="4878058"/>
            <a:ext cx="1908000" cy="234269"/>
          </a:xfrm>
        </p:spPr>
        <p:txBody>
          <a:bodyPr lIns="36000" tIns="0" rIns="0" bIns="0">
            <a:noAutofit/>
          </a:bodyPr>
          <a:lstStyle>
            <a:lvl1pPr marL="0" indent="0" algn="ctr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="" xmlns:a16="http://schemas.microsoft.com/office/drawing/2014/main" id="{C0720D82-39E2-490D-913A-B6DA31CAC2BD}"/>
              </a:ext>
            </a:extLst>
          </p:cNvPr>
          <p:cNvSpPr>
            <a:spLocks noGrp="1"/>
          </p:cNvSpPr>
          <p:nvPr>
            <p:ph type="body" idx="40" hasCustomPrompt="1"/>
          </p:nvPr>
        </p:nvSpPr>
        <p:spPr>
          <a:xfrm>
            <a:off x="5142000" y="5138591"/>
            <a:ext cx="1908000" cy="693882"/>
          </a:xfrm>
        </p:spPr>
        <p:txBody>
          <a:bodyPr lIns="36000" tIns="0" rIns="0" bIns="0" anchor="t" anchorCtr="0">
            <a:norm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="" xmlns:a16="http://schemas.microsoft.com/office/drawing/2014/main" id="{F8CB98AA-B672-4560-9A4C-F0E472D7D508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7900579" y="4492967"/>
            <a:ext cx="1908000" cy="334918"/>
          </a:xfrm>
        </p:spPr>
        <p:txBody>
          <a:bodyPr lIns="36000" tIns="0" rIns="0" bIns="0" anchor="b">
            <a:normAutofit/>
          </a:bodyPr>
          <a:lstStyle>
            <a:lvl1pPr marL="0" indent="0" algn="ctr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34" name="Text Placeholder 11">
            <a:extLst>
              <a:ext uri="{FF2B5EF4-FFF2-40B4-BE49-F238E27FC236}">
                <a16:creationId xmlns="" xmlns:a16="http://schemas.microsoft.com/office/drawing/2014/main" id="{051BF3E5-DBCA-46BD-A139-755813ECCCC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900579" y="4878058"/>
            <a:ext cx="1908000" cy="234269"/>
          </a:xfrm>
        </p:spPr>
        <p:txBody>
          <a:bodyPr lIns="36000" tIns="0" rIns="0" bIns="0">
            <a:noAutofit/>
          </a:bodyPr>
          <a:lstStyle>
            <a:lvl1pPr marL="0" indent="0" algn="ctr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="" xmlns:a16="http://schemas.microsoft.com/office/drawing/2014/main" id="{11C29312-F699-465F-96BC-B65A2C3356B5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7900579" y="5138591"/>
            <a:ext cx="1908000" cy="693882"/>
          </a:xfrm>
        </p:spPr>
        <p:txBody>
          <a:bodyPr lIns="36000" tIns="0" rIns="0" bIns="0" anchor="t" anchorCtr="0">
            <a:norm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669593623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103B9-925C-4F7F-A68D-4443511E3E9C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8090F-6536-481A-A7C0-B6C011706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162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103B9-925C-4F7F-A68D-4443511E3E9C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8090F-6536-481A-A7C0-B6C011706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6242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C829233-8E4C-4046-85BB-5166B8A721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724" y="3252538"/>
            <a:ext cx="11274552" cy="1348720"/>
          </a:xfrm>
          <a:solidFill>
            <a:schemeClr val="bg1">
              <a:alpha val="60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5500"/>
            </a:lvl1pPr>
          </a:lstStyle>
          <a:p>
            <a:r>
              <a:rPr lang="en-US" noProof="0" dirty="0" smtClean="0"/>
              <a:t>Click to edit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41162368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noProof="0" smtClean="0"/>
              <a:pPr/>
              <a:t>2/24/2020</a:t>
            </a:fld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5"/>
          </p:nvPr>
        </p:nvSpPr>
        <p:spPr>
          <a:xfrm>
            <a:off x="823913" y="718458"/>
            <a:ext cx="9553575" cy="51838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047705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noProof="0" smtClean="0"/>
              <a:pPr/>
              <a:t>2/24/2020</a:t>
            </a:fld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5"/>
          </p:nvPr>
        </p:nvSpPr>
        <p:spPr>
          <a:xfrm>
            <a:off x="823913" y="1420586"/>
            <a:ext cx="9553575" cy="44817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047705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noProof="0" smtClean="0"/>
              <a:pPr/>
              <a:t>2/24/2020</a:t>
            </a:fld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ext Placeholder 2">
            <a:extLst>
              <a:ext uri="{FF2B5EF4-FFF2-40B4-BE49-F238E27FC236}">
                <a16:creationId xmlns=""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36614" y="1377833"/>
            <a:ext cx="9535686" cy="693014"/>
          </a:xfrm>
        </p:spPr>
        <p:txBody>
          <a:bodyPr lIns="36000" tIns="0" rIns="0" bIns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25"/>
          </p:nvPr>
        </p:nvSpPr>
        <p:spPr>
          <a:xfrm>
            <a:off x="823913" y="2171700"/>
            <a:ext cx="9553575" cy="3730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047705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6B931B8-6920-4B59-AD28-CB99D1D3F1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1459" y="3521159"/>
            <a:ext cx="9375733" cy="1041316"/>
          </a:xfrm>
        </p:spPr>
        <p:txBody>
          <a:bodyPr lIns="3600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 noProof="0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246A6A6-0C1D-4435-9DB9-9E50E52E8DA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21460" y="4669674"/>
            <a:ext cx="2642616" cy="1041316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Text Placeholder 2">
            <a:extLst>
              <a:ext uri="{FF2B5EF4-FFF2-40B4-BE49-F238E27FC236}">
                <a16:creationId xmlns="" xmlns:a16="http://schemas.microsoft.com/office/drawing/2014/main" id="{13548F99-E128-4301-95D8-8FDACDA5912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871830" y="4669674"/>
            <a:ext cx="6275470" cy="1041316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Edit Master text styles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="" xmlns:a16="http://schemas.microsoft.com/office/drawing/2014/main" id="{BB0064D4-BDD6-4678-9FA4-3A77F1600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4592" y="457200"/>
            <a:ext cx="9348108" cy="29718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1" name="Date Placeholder 6">
            <a:extLst>
              <a:ext uri="{FF2B5EF4-FFF2-40B4-BE49-F238E27FC236}">
                <a16:creationId xmlns="" xmlns:a16="http://schemas.microsoft.com/office/drawing/2014/main" id="{0AA31567-B240-40D5-82F7-A7DBFE5DDB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74924" y="6182098"/>
            <a:ext cx="1080000" cy="234000"/>
          </a:xfrm>
        </p:spPr>
        <p:txBody>
          <a:bodyPr/>
          <a:lstStyle/>
          <a:p>
            <a:fld id="{D8FBFFEB-7D66-4958-8CB8-D2B18C6A5A9B}" type="datetime1">
              <a:rPr lang="en-US" noProof="0" smtClean="0"/>
              <a:pPr/>
              <a:t>2/24/2020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28364458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ictur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32466C2-B08E-47AF-9DA7-104243999B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5738" y="1797287"/>
            <a:ext cx="4584212" cy="540000"/>
          </a:xfrm>
        </p:spPr>
        <p:txBody>
          <a:bodyPr lIns="36000" tIns="0" rIns="0" bIns="0"/>
          <a:lstStyle/>
          <a:p>
            <a:r>
              <a:rPr lang="en-US" noProof="0" dirty="0"/>
              <a:t>Click to edit title style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641E74F-5D68-44E6-AE69-70A1A935E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35" name="Picture Placeholder 7">
            <a:extLst>
              <a:ext uri="{FF2B5EF4-FFF2-40B4-BE49-F238E27FC236}">
                <a16:creationId xmlns="" xmlns:a16="http://schemas.microsoft.com/office/drawing/2014/main" id="{CD3882F6-C786-40F3-902A-6D4D2E6ED78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4854" y="457199"/>
            <a:ext cx="5637276" cy="59594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7" name="Text Placeholder 2">
            <a:extLst>
              <a:ext uri="{FF2B5EF4-FFF2-40B4-BE49-F238E27FC236}">
                <a16:creationId xmlns="" xmlns:a16="http://schemas.microsoft.com/office/drawing/2014/main" id="{1100B10F-F811-4557-88AB-52E9E7FE037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726213" y="3200400"/>
            <a:ext cx="4584212" cy="2257863"/>
          </a:xfrm>
        </p:spPr>
        <p:txBody>
          <a:bodyPr lIns="36000" tIns="0" rIns="0" bIns="0">
            <a:normAutofit/>
          </a:bodyPr>
          <a:lstStyle>
            <a:lvl1pPr marL="216000" indent="-216000"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="" xmlns:a16="http://schemas.microsoft.com/office/drawing/2014/main" id="{C246A6A6-0C1D-4435-9DB9-9E50E52E8DA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735627" y="2431150"/>
            <a:ext cx="4584212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Edit </a:t>
            </a:r>
            <a:r>
              <a:rPr lang="en-US" noProof="0" dirty="0" smtClean="0"/>
              <a:t>Master </a:t>
            </a:r>
            <a:r>
              <a:rPr lang="en-US" noProof="0" dirty="0"/>
              <a:t>text styles</a:t>
            </a:r>
          </a:p>
        </p:txBody>
      </p:sp>
      <p:sp>
        <p:nvSpPr>
          <p:cNvPr id="14" name="Date Placeholder 6">
            <a:extLst>
              <a:ext uri="{FF2B5EF4-FFF2-40B4-BE49-F238E27FC236}">
                <a16:creationId xmlns="" xmlns:a16="http://schemas.microsoft.com/office/drawing/2014/main" id="{0AA31567-B240-40D5-82F7-A7DBFE5DDB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74924" y="6182098"/>
            <a:ext cx="1080000" cy="234000"/>
          </a:xfrm>
        </p:spPr>
        <p:txBody>
          <a:bodyPr/>
          <a:lstStyle/>
          <a:p>
            <a:fld id="{D8FBFFEB-7D66-4958-8CB8-D2B18C6A5A9B}" type="datetime1">
              <a:rPr lang="en-US" noProof="0" smtClean="0"/>
              <a:pPr/>
              <a:t>2/24/2020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09928518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itor and Two Text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BDE44FD2-4D01-4152-92DA-14AD1463CC94}"/>
              </a:ext>
            </a:extLst>
          </p:cNvPr>
          <p:cNvSpPr/>
          <p:nvPr userDrawn="1"/>
        </p:nvSpPr>
        <p:spPr>
          <a:xfrm>
            <a:off x="879144" y="2301657"/>
            <a:ext cx="5257799" cy="4374516"/>
          </a:xfrm>
          <a:prstGeom prst="rect">
            <a:avLst/>
          </a:prstGeom>
          <a:blipFill>
            <a:blip r:embed="rId2"/>
            <a:srcRect/>
            <a:stretch>
              <a:fillRect l="-2654" t="-2825" r="2654" b="-1017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432466C2-B08E-47AF-9DA7-104243999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2867"/>
            <a:ext cx="9037320" cy="566931"/>
          </a:xfrm>
        </p:spPr>
        <p:txBody>
          <a:bodyPr lIns="36000" tIns="0" rIns="0" bIns="0"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AA31567-B240-40D5-82F7-A7DBFE5DD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BFFEB-7D66-4958-8CB8-D2B18C6A5A9B}" type="datetime1">
              <a:rPr lang="en-US" noProof="0" smtClean="0"/>
              <a:pPr/>
              <a:t>2/24/2020</a:t>
            </a:fld>
            <a:endParaRPr lang="en-US" noProof="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641E74F-5D68-44E6-AE69-70A1A935E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3" name="Text Placeholder 2">
            <a:extLst>
              <a:ext uri="{FF2B5EF4-FFF2-40B4-BE49-F238E27FC236}">
                <a16:creationId xmlns="" xmlns:a16="http://schemas.microsoft.com/office/drawing/2014/main" id="{3919B118-F379-4011-B1CF-E685CC09FA3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6486746" y="3718884"/>
            <a:ext cx="2089545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dirty="0"/>
              <a:t>Edit text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="" xmlns:a16="http://schemas.microsoft.com/office/drawing/2014/main" id="{CF59DFEB-5DA9-4E64-84A0-3FAA808064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86747" y="4086418"/>
            <a:ext cx="1783080" cy="1271016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</a:lstStyle>
          <a:p>
            <a:pPr lvl="0"/>
            <a:r>
              <a:rPr lang="en-US" noProof="0" dirty="0"/>
              <a:t>Edit Master text </a:t>
            </a:r>
            <a:r>
              <a:rPr lang="en-US" noProof="0" dirty="0" smtClean="0"/>
              <a:t>styles</a:t>
            </a:r>
            <a:endParaRPr lang="en-US" noProof="0" dirty="0"/>
          </a:p>
        </p:txBody>
      </p:sp>
      <p:sp>
        <p:nvSpPr>
          <p:cNvPr id="17" name="Picture Placeholder 15">
            <a:extLst>
              <a:ext uri="{FF2B5EF4-FFF2-40B4-BE49-F238E27FC236}">
                <a16:creationId xmlns="" xmlns:a16="http://schemas.microsoft.com/office/drawing/2014/main" id="{F842B3BB-CE92-4AEA-A2FF-5EEC732A4EF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86746" y="3069135"/>
            <a:ext cx="612648" cy="5577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3" name="Text Placeholder 2">
            <a:extLst>
              <a:ext uri="{FF2B5EF4-FFF2-40B4-BE49-F238E27FC236}">
                <a16:creationId xmlns="" xmlns:a16="http://schemas.microsoft.com/office/drawing/2014/main" id="{68514664-8AD0-4DF7-8C6F-12FFA6BEA7B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38200" y="1377833"/>
            <a:ext cx="9037320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3B535E35-8075-4558-BA3A-C9DFB4FCA5B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61177" y="2461528"/>
            <a:ext cx="4555067" cy="25908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25" name="Text Placeholder 2">
            <a:extLst>
              <a:ext uri="{FF2B5EF4-FFF2-40B4-BE49-F238E27FC236}">
                <a16:creationId xmlns="" xmlns:a16="http://schemas.microsoft.com/office/drawing/2014/main" id="{9E1A0053-EF84-446F-850C-6AC8FF9CCEDF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9098279" y="3718884"/>
            <a:ext cx="2089545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="" xmlns:a16="http://schemas.microsoft.com/office/drawing/2014/main" id="{1534A936-14F3-4AEF-8CAD-03D91D568FE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98280" y="4086418"/>
            <a:ext cx="1783080" cy="1271016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</a:lstStyle>
          <a:p>
            <a:pPr lvl="0"/>
            <a:r>
              <a:rPr lang="en-US" noProof="0" dirty="0"/>
              <a:t>Edit Master text </a:t>
            </a:r>
            <a:r>
              <a:rPr lang="en-US" noProof="0" dirty="0" smtClean="0"/>
              <a:t>styles</a:t>
            </a:r>
            <a:endParaRPr lang="en-US" noProof="0" dirty="0"/>
          </a:p>
        </p:txBody>
      </p:sp>
      <p:sp>
        <p:nvSpPr>
          <p:cNvPr id="35" name="Picture Placeholder 15">
            <a:extLst>
              <a:ext uri="{FF2B5EF4-FFF2-40B4-BE49-F238E27FC236}">
                <a16:creationId xmlns="" xmlns:a16="http://schemas.microsoft.com/office/drawing/2014/main" id="{A88BEF2F-BB04-4330-BC4B-2912B69653B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098279" y="3069135"/>
            <a:ext cx="612648" cy="5577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26567414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4" orient="horz" pos="216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with Capy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47D0000-7C67-41EE-B43F-AE22457B36AB}"/>
              </a:ext>
            </a:extLst>
          </p:cNvPr>
          <p:cNvSpPr/>
          <p:nvPr userDrawn="1"/>
        </p:nvSpPr>
        <p:spPr>
          <a:xfrm>
            <a:off x="0" y="1737360"/>
            <a:ext cx="5047488" cy="512064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AA31567-B240-40D5-82F7-A7DBFE5DD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BFFEB-7D66-4958-8CB8-D2B18C6A5A9B}" type="datetime1">
              <a:rPr lang="en-US" noProof="0" smtClean="0"/>
              <a:pPr/>
              <a:t>2/24/2020</a:t>
            </a:fld>
            <a:endParaRPr lang="en-US" noProof="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641E74F-5D68-44E6-AE69-70A1A935E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3" name="Text Placeholder 2">
            <a:extLst>
              <a:ext uri="{FF2B5EF4-FFF2-40B4-BE49-F238E27FC236}">
                <a16:creationId xmlns="" xmlns:a16="http://schemas.microsoft.com/office/drawing/2014/main" id="{3919B118-F379-4011-B1CF-E685CC09FA3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6118253" y="3022847"/>
            <a:ext cx="3757265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="" xmlns:a16="http://schemas.microsoft.com/office/drawing/2014/main" id="{CF59DFEB-5DA9-4E64-84A0-3FAA808064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18253" y="3390381"/>
            <a:ext cx="3757265" cy="696037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 noProof="0" dirty="0"/>
              <a:t>Edit Master text </a:t>
            </a:r>
            <a:r>
              <a:rPr lang="en-US" noProof="0" dirty="0" smtClean="0"/>
              <a:t>styles</a:t>
            </a:r>
            <a:endParaRPr lang="en-US" noProof="0" dirty="0"/>
          </a:p>
        </p:txBody>
      </p:sp>
      <p:sp>
        <p:nvSpPr>
          <p:cNvPr id="17" name="Picture Placeholder 15">
            <a:extLst>
              <a:ext uri="{FF2B5EF4-FFF2-40B4-BE49-F238E27FC236}">
                <a16:creationId xmlns="" xmlns:a16="http://schemas.microsoft.com/office/drawing/2014/main" id="{F842B3BB-CE92-4AEA-A2FF-5EEC732A4EF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18253" y="2373098"/>
            <a:ext cx="612648" cy="5577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3B535E35-8075-4558-BA3A-C9DFB4FCA5B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040340" y="2277360"/>
            <a:ext cx="2029968" cy="3533263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5" name="Text Placeholder 2">
            <a:extLst>
              <a:ext uri="{FF2B5EF4-FFF2-40B4-BE49-F238E27FC236}">
                <a16:creationId xmlns="" xmlns:a16="http://schemas.microsoft.com/office/drawing/2014/main" id="{9E1A0053-EF84-446F-850C-6AC8FF9CCEDF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6118253" y="5004312"/>
            <a:ext cx="3757265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="" xmlns:a16="http://schemas.microsoft.com/office/drawing/2014/main" id="{1534A936-14F3-4AEF-8CAD-03D91D568FE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118254" y="5371846"/>
            <a:ext cx="3757266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 noProof="0" dirty="0"/>
              <a:t>Edit Master text </a:t>
            </a:r>
            <a:r>
              <a:rPr lang="en-US" noProof="0" dirty="0" smtClean="0"/>
              <a:t>styles</a:t>
            </a:r>
            <a:endParaRPr lang="en-US" noProof="0" dirty="0"/>
          </a:p>
        </p:txBody>
      </p:sp>
      <p:sp>
        <p:nvSpPr>
          <p:cNvPr id="35" name="Picture Placeholder 15">
            <a:extLst>
              <a:ext uri="{FF2B5EF4-FFF2-40B4-BE49-F238E27FC236}">
                <a16:creationId xmlns="" xmlns:a16="http://schemas.microsoft.com/office/drawing/2014/main" id="{A88BEF2F-BB04-4330-BC4B-2912B69653B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118253" y="4354563"/>
            <a:ext cx="612648" cy="5577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5" name="Title 1">
            <a:extLst>
              <a:ext uri="{FF2B5EF4-FFF2-40B4-BE49-F238E27FC236}">
                <a16:creationId xmlns="" xmlns:a16="http://schemas.microsoft.com/office/drawing/2014/main" id="{432466C2-B08E-47AF-9DA7-104243999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2867"/>
            <a:ext cx="9037320" cy="566931"/>
          </a:xfrm>
        </p:spPr>
        <p:txBody>
          <a:bodyPr lIns="36000" tIns="0" rIns="0" bIns="0"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6" name="Text Placeholder 2">
            <a:extLst>
              <a:ext uri="{FF2B5EF4-FFF2-40B4-BE49-F238E27FC236}">
                <a16:creationId xmlns="" xmlns:a16="http://schemas.microsoft.com/office/drawing/2014/main" id="{68514664-8AD0-4DF7-8C6F-12FFA6BEA7B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5053693" y="1377833"/>
            <a:ext cx="4821827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2765757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AB7BBC9A-B18B-4F56-8515-321CD01B2666}"/>
              </a:ext>
            </a:extLst>
          </p:cNvPr>
          <p:cNvSpPr/>
          <p:nvPr userDrawn="1"/>
        </p:nvSpPr>
        <p:spPr>
          <a:xfrm>
            <a:off x="7975232" y="2775857"/>
            <a:ext cx="3758184" cy="3647556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noProof="0" smtClean="0"/>
              <a:pPr/>
              <a:t>2/24/2020</a:t>
            </a:fld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ext Placeholder 2">
            <a:extLst>
              <a:ext uri="{FF2B5EF4-FFF2-40B4-BE49-F238E27FC236}">
                <a16:creationId xmlns=""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36614" y="1377833"/>
            <a:ext cx="9535686" cy="540000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Edit Master text styles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7684F357-0C41-471E-A413-4D42ADE55B12}"/>
              </a:ext>
            </a:extLst>
          </p:cNvPr>
          <p:cNvSpPr/>
          <p:nvPr userDrawn="1"/>
        </p:nvSpPr>
        <p:spPr>
          <a:xfrm>
            <a:off x="458724" y="2759529"/>
            <a:ext cx="3758184" cy="3641271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33076231-2A54-4E4C-AED3-197E208C14BB}"/>
              </a:ext>
            </a:extLst>
          </p:cNvPr>
          <p:cNvSpPr/>
          <p:nvPr userDrawn="1"/>
        </p:nvSpPr>
        <p:spPr>
          <a:xfrm>
            <a:off x="4216908" y="2539093"/>
            <a:ext cx="3758184" cy="4122964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Text Placeholder 7">
            <a:extLst>
              <a:ext uri="{FF2B5EF4-FFF2-40B4-BE49-F238E27FC236}">
                <a16:creationId xmlns="" xmlns:a16="http://schemas.microsoft.com/office/drawing/2014/main" id="{63C66F5D-DEC7-40DB-ACC1-70F67F4C9F4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8086" y="3012360"/>
            <a:ext cx="1266825" cy="78156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6000" b="1" baseline="0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 dirty="0" smtClean="0"/>
              <a:t>Edit</a:t>
            </a:r>
            <a:endParaRPr lang="en-US" noProof="0" dirty="0"/>
          </a:p>
        </p:txBody>
      </p:sp>
      <p:sp>
        <p:nvSpPr>
          <p:cNvPr id="20" name="Text Placeholder 2">
            <a:extLst>
              <a:ext uri="{FF2B5EF4-FFF2-40B4-BE49-F238E27FC236}">
                <a16:creationId xmlns="" xmlns:a16="http://schemas.microsoft.com/office/drawing/2014/main" id="{61FE0B9B-7D73-4311-B749-C3FA874AF7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3" y="4048567"/>
            <a:ext cx="2992278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="" xmlns:a16="http://schemas.microsoft.com/office/drawing/2014/main" id="{4A6CBB7D-3142-4CED-98BE-68B4F7C14E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613" y="4433657"/>
            <a:ext cx="2992278" cy="1358113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 noProof="0" dirty="0"/>
              <a:t>Edit Master text </a:t>
            </a:r>
            <a:r>
              <a:rPr lang="en-US" noProof="0" dirty="0" smtClean="0"/>
              <a:t>styles</a:t>
            </a:r>
            <a:endParaRPr lang="en-US" noProof="0" dirty="0"/>
          </a:p>
        </p:txBody>
      </p:sp>
      <p:sp>
        <p:nvSpPr>
          <p:cNvPr id="22" name="Text Placeholder 7">
            <a:extLst>
              <a:ext uri="{FF2B5EF4-FFF2-40B4-BE49-F238E27FC236}">
                <a16:creationId xmlns="" xmlns:a16="http://schemas.microsoft.com/office/drawing/2014/main" id="{78844A59-978B-47C0-B59A-F529FA41BF1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58230" y="3012360"/>
            <a:ext cx="1266825" cy="781561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 smtClean="0"/>
              <a:t>Edit</a:t>
            </a:r>
          </a:p>
          <a:p>
            <a:pPr lvl="0"/>
            <a:endParaRPr lang="en-US" noProof="0" dirty="0"/>
          </a:p>
        </p:txBody>
      </p:sp>
      <p:sp>
        <p:nvSpPr>
          <p:cNvPr id="23" name="Text Placeholder 2">
            <a:extLst>
              <a:ext uri="{FF2B5EF4-FFF2-40B4-BE49-F238E27FC236}">
                <a16:creationId xmlns="" xmlns:a16="http://schemas.microsoft.com/office/drawing/2014/main" id="{D09F31D3-FC19-4A61-A915-5F11C6F7EBD8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8356757" y="4048567"/>
            <a:ext cx="2992278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="" xmlns:a16="http://schemas.microsoft.com/office/drawing/2014/main" id="{6AA97C78-ABC3-4559-8EFA-1F24C3A6E3F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56757" y="4433657"/>
            <a:ext cx="2992278" cy="1358113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 noProof="0" dirty="0"/>
              <a:t>Edit Master text </a:t>
            </a:r>
            <a:r>
              <a:rPr lang="en-US" noProof="0" dirty="0" smtClean="0"/>
              <a:t>styles</a:t>
            </a:r>
            <a:endParaRPr lang="en-US" noProof="0" dirty="0"/>
          </a:p>
        </p:txBody>
      </p:sp>
      <p:sp>
        <p:nvSpPr>
          <p:cNvPr id="25" name="Text Placeholder 7">
            <a:extLst>
              <a:ext uri="{FF2B5EF4-FFF2-40B4-BE49-F238E27FC236}">
                <a16:creationId xmlns="" xmlns:a16="http://schemas.microsoft.com/office/drawing/2014/main" id="{92A70C67-E4B2-45C8-BD5F-DF3679B00C8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596270" y="3012360"/>
            <a:ext cx="1266825" cy="781561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 smtClean="0"/>
              <a:t>Edit</a:t>
            </a:r>
          </a:p>
          <a:p>
            <a:pPr lvl="0"/>
            <a:endParaRPr lang="en-US" noProof="0" dirty="0"/>
          </a:p>
        </p:txBody>
      </p:sp>
      <p:sp>
        <p:nvSpPr>
          <p:cNvPr id="26" name="Text Placeholder 2">
            <a:extLst>
              <a:ext uri="{FF2B5EF4-FFF2-40B4-BE49-F238E27FC236}">
                <a16:creationId xmlns="" xmlns:a16="http://schemas.microsoft.com/office/drawing/2014/main" id="{9CA39242-8640-435B-8C03-0CB0BC8E88E6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4594797" y="4048567"/>
            <a:ext cx="2992278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="" xmlns:a16="http://schemas.microsoft.com/office/drawing/2014/main" id="{62E97E9F-0DAA-48F4-90F4-640195EAD7D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594797" y="4433657"/>
            <a:ext cx="2992278" cy="1358113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 noProof="0" dirty="0"/>
              <a:t>Edit Master text </a:t>
            </a:r>
            <a:r>
              <a:rPr lang="en-US" noProof="0" dirty="0" smtClean="0"/>
              <a:t>styles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4412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81909F8-4C72-41AE-A265-A2B21B72E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14C406D-18BA-41D1-9AE4-5455C4F8FB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2C08778-B918-4CC2-ACB0-052809B793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74924" y="6182098"/>
            <a:ext cx="1080000" cy="234000"/>
          </a:xfrm>
          <a:prstGeom prst="rect">
            <a:avLst/>
          </a:prstGeom>
        </p:spPr>
        <p:txBody>
          <a:bodyPr vert="horz" lIns="91440" tIns="0" rIns="0" bIns="0" rtlCol="0" anchor="ctr" anchorCtr="0"/>
          <a:lstStyle>
            <a:lvl1pPr algn="r">
              <a:defRPr sz="10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320050C-14A2-4A8D-A783-08B8265C7B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1503" y="6181748"/>
            <a:ext cx="394063" cy="234000"/>
          </a:xfrm>
          <a:prstGeom prst="rect">
            <a:avLst/>
          </a:prstGeom>
        </p:spPr>
        <p:txBody>
          <a:bodyPr vert="horz" lIns="90000" tIns="0" rIns="0" bIns="0" rtlCol="0" anchor="ctr" anchorCtr="0"/>
          <a:lstStyle>
            <a:lvl1pPr algn="ctr">
              <a:defRPr sz="1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algn="l"/>
            <a:fld id="{3CE5352E-9B9F-4EDC-8769-7FA3D3F814C7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7" name="Picture 6" descr="logo.png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601325" y="657225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337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9" r:id="rId2"/>
    <p:sldLayoutId id="2147483698" r:id="rId3"/>
    <p:sldLayoutId id="2147483673" r:id="rId4"/>
    <p:sldLayoutId id="2147483651" r:id="rId5"/>
    <p:sldLayoutId id="2147483653" r:id="rId6"/>
    <p:sldLayoutId id="2147483662" r:id="rId7"/>
    <p:sldLayoutId id="2147483684" r:id="rId8"/>
    <p:sldLayoutId id="2147483667" r:id="rId9"/>
    <p:sldLayoutId id="2147483670" r:id="rId10"/>
    <p:sldLayoutId id="2147483674" r:id="rId11"/>
    <p:sldLayoutId id="2147483676" r:id="rId12"/>
    <p:sldLayoutId id="2147483700" r:id="rId13"/>
    <p:sldLayoutId id="2147483701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550" userDrawn="1">
          <p15:clr>
            <a:srgbClr val="F26B43"/>
          </p15:clr>
        </p15:guide>
        <p15:guide id="2" pos="7401" userDrawn="1">
          <p15:clr>
            <a:srgbClr val="F26B43"/>
          </p15:clr>
        </p15:guide>
        <p15:guide id="3" pos="279" userDrawn="1">
          <p15:clr>
            <a:srgbClr val="F26B43"/>
          </p15:clr>
        </p15:guide>
        <p15:guide id="4" pos="551" userDrawn="1">
          <p15:clr>
            <a:srgbClr val="F26B43"/>
          </p15:clr>
        </p15:guide>
        <p15:guide id="5" pos="7129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377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itle 2">
            <a:extLst>
              <a:ext uri="{FF2B5EF4-FFF2-40B4-BE49-F238E27FC236}">
                <a16:creationId xmlns="" xmlns:a16="http://schemas.microsoft.com/office/drawing/2014/main" id="{C6A507DE-4CA5-4E76-8450-4125151EB335}"/>
              </a:ext>
            </a:extLst>
          </p:cNvPr>
          <p:cNvSpPr txBox="1">
            <a:spLocks/>
          </p:cNvSpPr>
          <p:nvPr userDrawn="1"/>
        </p:nvSpPr>
        <p:spPr>
          <a:xfrm>
            <a:off x="458724" y="4601258"/>
            <a:ext cx="11274552" cy="1799542"/>
          </a:xfrm>
          <a:prstGeom prst="rect">
            <a:avLst/>
          </a:prstGeom>
          <a:solidFill>
            <a:schemeClr val="tx1">
              <a:alpha val="90000"/>
            </a:schemeClr>
          </a:solidFill>
        </p:spPr>
        <p:txBody>
          <a:bodyPr tIns="252000"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KERALA INSTITUTE OF LOCAL ADMINISTRATION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81909F8-4C72-41AE-A265-A2B21B72E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14C406D-18BA-41D1-9AE4-5455C4F8FB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2C08778-B918-4CC2-ACB0-052809B793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74924" y="6182098"/>
            <a:ext cx="1080000" cy="234000"/>
          </a:xfrm>
          <a:prstGeom prst="rect">
            <a:avLst/>
          </a:prstGeom>
        </p:spPr>
        <p:txBody>
          <a:bodyPr vert="horz" lIns="91440" tIns="0" rIns="0" bIns="0" rtlCol="0" anchor="ctr" anchorCtr="0"/>
          <a:lstStyle>
            <a:lvl1pPr algn="r">
              <a:defRPr sz="10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320050C-14A2-4A8D-A783-08B8265C7B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1503" y="6181748"/>
            <a:ext cx="394063" cy="234000"/>
          </a:xfrm>
          <a:prstGeom prst="rect">
            <a:avLst/>
          </a:prstGeom>
        </p:spPr>
        <p:txBody>
          <a:bodyPr vert="horz" lIns="90000" tIns="0" rIns="0" bIns="0" rtlCol="0" anchor="ctr" anchorCtr="0"/>
          <a:lstStyle>
            <a:lvl1pPr algn="ctr">
              <a:defRPr sz="1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algn="l"/>
            <a:fld id="{3CE5352E-9B9F-4EDC-8769-7FA3D3F814C7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7" name="Picture 6" descr="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01325" y="657225"/>
            <a:ext cx="720000" cy="720000"/>
          </a:xfrm>
          <a:prstGeom prst="rect">
            <a:avLst/>
          </a:prstGeom>
        </p:spPr>
      </p:pic>
      <p:sp>
        <p:nvSpPr>
          <p:cNvPr id="8" name="Text Placeholder 12">
            <a:extLst>
              <a:ext uri="{FF2B5EF4-FFF2-40B4-BE49-F238E27FC236}">
                <a16:creationId xmlns:a16="http://schemas.microsoft.com/office/drawing/2014/main" xmlns="" id="{06F64230-8502-4625-8B46-56604589314C}"/>
              </a:ext>
            </a:extLst>
          </p:cNvPr>
          <p:cNvSpPr txBox="1">
            <a:spLocks/>
          </p:cNvSpPr>
          <p:nvPr userDrawn="1"/>
        </p:nvSpPr>
        <p:spPr>
          <a:xfrm>
            <a:off x="2041067" y="5676532"/>
            <a:ext cx="1800225" cy="280988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  <a:lvl2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Email: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xmlns="" id="{1B08C5A6-5B1B-4D50-A772-24B26B7B80B5}"/>
              </a:ext>
            </a:extLst>
          </p:cNvPr>
          <p:cNvSpPr txBox="1">
            <a:spLocks/>
          </p:cNvSpPr>
          <p:nvPr userDrawn="1"/>
        </p:nvSpPr>
        <p:spPr>
          <a:xfrm>
            <a:off x="1134879" y="5939150"/>
            <a:ext cx="3384000" cy="2805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info@kila.ac.in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xmlns="" id="{5C49BB1D-A8D4-4E41-8A43-F84FDE9EE624}"/>
              </a:ext>
            </a:extLst>
          </p:cNvPr>
          <p:cNvSpPr txBox="1">
            <a:spLocks/>
          </p:cNvSpPr>
          <p:nvPr userDrawn="1"/>
        </p:nvSpPr>
        <p:spPr>
          <a:xfrm>
            <a:off x="5312303" y="5643484"/>
            <a:ext cx="1800225" cy="280988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  <a:lvl2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Phone: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xmlns="" id="{DD82CF91-0C32-4E77-9CBF-A777B27493CC}"/>
              </a:ext>
            </a:extLst>
          </p:cNvPr>
          <p:cNvSpPr txBox="1">
            <a:spLocks/>
          </p:cNvSpPr>
          <p:nvPr userDrawn="1"/>
        </p:nvSpPr>
        <p:spPr>
          <a:xfrm>
            <a:off x="4862415" y="5938759"/>
            <a:ext cx="2700000" cy="2805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buNone/>
              <a:defRPr sz="2200" baseline="0">
                <a:solidFill>
                  <a:schemeClr val="bg1"/>
                </a:solidFill>
                <a:latin typeface="+mj-lt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+91-487-2207000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xmlns="" id="{EF7B6245-3D6D-418F-83D6-C8DE0293CCED}"/>
              </a:ext>
            </a:extLst>
          </p:cNvPr>
          <p:cNvSpPr txBox="1">
            <a:spLocks/>
          </p:cNvSpPr>
          <p:nvPr userDrawn="1"/>
        </p:nvSpPr>
        <p:spPr>
          <a:xfrm>
            <a:off x="8456571" y="5643484"/>
            <a:ext cx="1800225" cy="280988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  <a:lvl2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Website: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xmlns="" id="{9410B445-6FE4-4773-A905-61A2C5C69B72}"/>
              </a:ext>
            </a:extLst>
          </p:cNvPr>
          <p:cNvSpPr txBox="1">
            <a:spLocks/>
          </p:cNvSpPr>
          <p:nvPr userDrawn="1"/>
        </p:nvSpPr>
        <p:spPr>
          <a:xfrm>
            <a:off x="7736683" y="5938759"/>
            <a:ext cx="3240000" cy="2805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www.kila.ac.in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337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550" userDrawn="1">
          <p15:clr>
            <a:srgbClr val="F26B43"/>
          </p15:clr>
        </p15:guide>
        <p15:guide id="2" pos="7401" userDrawn="1">
          <p15:clr>
            <a:srgbClr val="F26B43"/>
          </p15:clr>
        </p15:guide>
        <p15:guide id="3" pos="279" userDrawn="1">
          <p15:clr>
            <a:srgbClr val="F26B43"/>
          </p15:clr>
        </p15:guide>
        <p15:guide id="4" pos="551" userDrawn="1">
          <p15:clr>
            <a:srgbClr val="F26B43"/>
          </p15:clr>
        </p15:guide>
        <p15:guide id="5" pos="7129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377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kk46LNMNbxk" TargetMode="Externa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hBvF_W__uo4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youtube.com/watch?v=l33DIML5Hss&amp;feature=youtu.be" TargetMode="Externa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AjYxiY2js6c" TargetMode="External"/><Relationship Id="rId2" Type="http://schemas.openxmlformats.org/officeDocument/2006/relationships/hyperlink" Target="https://youtu.be/SO1LtnZ7PdQ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youtu.be/PN5j5LPSYP0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hyperlink" Target="Diaster%20Management.pdf" TargetMode="Externa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://kila.ac.in/sitedoc/documents/misc/NammalNamukkai/Presentation/Nedumudi%20GP%20DM%20Plan%20Unedited%20English%20version.pdf" TargetMode="Externa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D5B2BC59-134D-4AFC-B52F-67591CAB87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Disaster Management Plan by </a:t>
            </a:r>
            <a:br>
              <a:rPr lang="en-IN" dirty="0" smtClean="0"/>
            </a:br>
            <a:r>
              <a:rPr lang="en-IN" dirty="0" smtClean="0"/>
              <a:t>Local Governments</a:t>
            </a:r>
            <a:endParaRPr lang="ru-RU" dirty="0"/>
          </a:p>
        </p:txBody>
      </p:sp>
      <p:sp>
        <p:nvSpPr>
          <p:cNvPr id="5" name="Subtitle 4">
            <a:extLst>
              <a:ext uri="{FF2B5EF4-FFF2-40B4-BE49-F238E27FC236}">
                <a16:creationId xmlns="" xmlns:a16="http://schemas.microsoft.com/office/drawing/2014/main" id="{B39A2B74-3287-4C03-80AF-662CC92EF1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8724" y="4601258"/>
            <a:ext cx="11274552" cy="1799542"/>
          </a:xfrm>
        </p:spPr>
        <p:txBody>
          <a:bodyPr/>
          <a:lstStyle/>
          <a:p>
            <a:r>
              <a:rPr lang="en-IN" dirty="0" smtClean="0"/>
              <a:t>Joy Elamon</a:t>
            </a:r>
          </a:p>
          <a:p>
            <a:r>
              <a:rPr lang="en-IN" dirty="0" smtClean="0"/>
              <a:t>Director General, KILA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025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noProof="0" smtClean="0"/>
              <a:pPr/>
              <a:t>2/24/2020</a:t>
            </a:fld>
            <a:endParaRPr lang="en-US" noProof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pPr/>
              <a:t>10</a:t>
            </a:fld>
            <a:endParaRPr lang="en-US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5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IN" sz="6000" dirty="0" smtClean="0"/>
          </a:p>
          <a:p>
            <a:pPr marL="0" indent="0" algn="ctr">
              <a:buNone/>
            </a:pPr>
            <a:r>
              <a:rPr lang="en-IN" sz="6000" b="1" dirty="0" smtClean="0">
                <a:solidFill>
                  <a:srgbClr val="C00000"/>
                </a:solidFill>
              </a:rPr>
              <a:t>Who can Do this in </a:t>
            </a:r>
          </a:p>
          <a:p>
            <a:pPr marL="0" indent="0" algn="ctr">
              <a:buNone/>
            </a:pPr>
            <a:r>
              <a:rPr lang="en-IN" sz="6000" b="1" dirty="0" smtClean="0">
                <a:solidFill>
                  <a:srgbClr val="C00000"/>
                </a:solidFill>
              </a:rPr>
              <a:t>Your State?</a:t>
            </a:r>
            <a:endParaRPr lang="en-IN" sz="6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548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noProof="0" smtClean="0"/>
              <a:pPr/>
              <a:t>2/24/2020</a:t>
            </a:fld>
            <a:endParaRPr lang="en-US" noProof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pPr/>
              <a:t>11</a:t>
            </a:fld>
            <a:endParaRPr lang="en-US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5"/>
          </p:nvPr>
        </p:nvSpPr>
        <p:spPr>
          <a:xfrm>
            <a:off x="823913" y="718458"/>
            <a:ext cx="9861211" cy="51838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N" sz="4800" b="1" dirty="0" smtClean="0">
                <a:solidFill>
                  <a:srgbClr val="C00000"/>
                </a:solidFill>
              </a:rPr>
              <a:t>In Disasters </a:t>
            </a:r>
          </a:p>
          <a:p>
            <a:pPr marL="0" indent="0" algn="ctr">
              <a:buNone/>
            </a:pPr>
            <a:endParaRPr lang="en-IN" sz="4800" dirty="0" smtClean="0"/>
          </a:p>
          <a:p>
            <a:pPr marL="0" indent="0" algn="ctr">
              <a:buNone/>
            </a:pPr>
            <a:r>
              <a:rPr lang="en-IN" sz="4800" dirty="0" smtClean="0">
                <a:solidFill>
                  <a:srgbClr val="3111A7"/>
                </a:solidFill>
              </a:rPr>
              <a:t>Who is the First Respondent?</a:t>
            </a:r>
          </a:p>
          <a:p>
            <a:pPr marL="0" indent="0" algn="ctr">
              <a:buNone/>
            </a:pPr>
            <a:r>
              <a:rPr lang="en-IN" sz="4800" dirty="0" smtClean="0">
                <a:solidFill>
                  <a:srgbClr val="FF0000"/>
                </a:solidFill>
              </a:rPr>
              <a:t>Who Knows the Area?</a:t>
            </a:r>
          </a:p>
          <a:p>
            <a:pPr marL="0" indent="0" algn="ctr">
              <a:buNone/>
            </a:pPr>
            <a:r>
              <a:rPr lang="en-IN" sz="4800" dirty="0" smtClean="0">
                <a:solidFill>
                  <a:srgbClr val="3111A7"/>
                </a:solidFill>
              </a:rPr>
              <a:t>Who Understands the Community?</a:t>
            </a:r>
            <a:endParaRPr lang="en-IN" sz="4800" dirty="0">
              <a:solidFill>
                <a:srgbClr val="3111A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505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rgbClr val="C00000"/>
                </a:solidFill>
              </a:rPr>
              <a:t>Managing Disasters – The System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noProof="0" smtClean="0"/>
              <a:pPr/>
              <a:t>2/24/2020</a:t>
            </a:fld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pPr/>
              <a:t>12</a:t>
            </a:fld>
            <a:endParaRPr lang="en-US" noProof="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5"/>
          </p:nvPr>
        </p:nvSpPr>
        <p:spPr>
          <a:xfrm>
            <a:off x="823913" y="1420586"/>
            <a:ext cx="10426289" cy="4481739"/>
          </a:xfrm>
        </p:spPr>
        <p:txBody>
          <a:bodyPr>
            <a:normAutofit/>
          </a:bodyPr>
          <a:lstStyle/>
          <a:p>
            <a:r>
              <a:rPr lang="en-IN" dirty="0" smtClean="0">
                <a:solidFill>
                  <a:srgbClr val="3111A7"/>
                </a:solidFill>
              </a:rPr>
              <a:t>Based on National Disaster Management Act</a:t>
            </a:r>
          </a:p>
          <a:p>
            <a:r>
              <a:rPr lang="en-IN" dirty="0" smtClean="0">
                <a:solidFill>
                  <a:srgbClr val="3111A7"/>
                </a:solidFill>
              </a:rPr>
              <a:t>National Disaster Management Authority</a:t>
            </a:r>
          </a:p>
          <a:p>
            <a:pPr lvl="1"/>
            <a:r>
              <a:rPr lang="en-IN" dirty="0" smtClean="0">
                <a:solidFill>
                  <a:srgbClr val="C00000"/>
                </a:solidFill>
              </a:rPr>
              <a:t>Prime Minister as Chairperson</a:t>
            </a:r>
          </a:p>
          <a:p>
            <a:r>
              <a:rPr lang="en-IN" dirty="0" smtClean="0">
                <a:solidFill>
                  <a:srgbClr val="3111A7"/>
                </a:solidFill>
              </a:rPr>
              <a:t>State Disaster Management Authority</a:t>
            </a:r>
          </a:p>
          <a:p>
            <a:pPr lvl="1"/>
            <a:r>
              <a:rPr lang="en-IN" dirty="0" smtClean="0">
                <a:solidFill>
                  <a:srgbClr val="C00000"/>
                </a:solidFill>
              </a:rPr>
              <a:t>Chief Minister as Chairperson</a:t>
            </a:r>
          </a:p>
          <a:p>
            <a:r>
              <a:rPr lang="en-IN" dirty="0" smtClean="0">
                <a:solidFill>
                  <a:srgbClr val="3111A7"/>
                </a:solidFill>
              </a:rPr>
              <a:t>District Disaster Management Authority</a:t>
            </a:r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Chairperson is the Collector </a:t>
            </a:r>
            <a:r>
              <a:rPr lang="en-US" dirty="0">
                <a:solidFill>
                  <a:srgbClr val="C00000"/>
                </a:solidFill>
              </a:rPr>
              <a:t>or District Magistrate or Deputy </a:t>
            </a:r>
            <a:r>
              <a:rPr lang="en-US" dirty="0" smtClean="0">
                <a:solidFill>
                  <a:srgbClr val="C00000"/>
                </a:solidFill>
              </a:rPr>
              <a:t>Commissioner</a:t>
            </a:r>
          </a:p>
          <a:p>
            <a:pPr lvl="1"/>
            <a:r>
              <a:rPr lang="en-US" i="1" dirty="0" smtClean="0">
                <a:solidFill>
                  <a:srgbClr val="3111A7"/>
                </a:solidFill>
              </a:rPr>
              <a:t>Elected </a:t>
            </a:r>
            <a:r>
              <a:rPr lang="en-US" i="1" dirty="0">
                <a:solidFill>
                  <a:srgbClr val="3111A7"/>
                </a:solidFill>
              </a:rPr>
              <a:t>representative of the area is member of the DDMA as </a:t>
            </a:r>
            <a:r>
              <a:rPr lang="en-US" i="1" dirty="0" smtClean="0">
                <a:solidFill>
                  <a:srgbClr val="3111A7"/>
                </a:solidFill>
              </a:rPr>
              <a:t>an ex-officio Co-Chairperson</a:t>
            </a:r>
            <a:endParaRPr lang="en-IN" i="1" dirty="0" smtClean="0">
              <a:solidFill>
                <a:srgbClr val="3111A7"/>
              </a:solidFill>
            </a:endParaRPr>
          </a:p>
          <a:p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84430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rgbClr val="C00000"/>
                </a:solidFill>
              </a:rPr>
              <a:t>Disaster Management Plans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noProof="0" smtClean="0"/>
              <a:pPr/>
              <a:t>2/24/2020</a:t>
            </a:fld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pPr/>
              <a:t>13</a:t>
            </a:fld>
            <a:endParaRPr lang="en-US" noProof="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5"/>
          </p:nvPr>
        </p:nvSpPr>
        <p:spPr/>
        <p:txBody>
          <a:bodyPr/>
          <a:lstStyle/>
          <a:p>
            <a:r>
              <a:rPr lang="en-IN" dirty="0" smtClean="0">
                <a:solidFill>
                  <a:srgbClr val="3111A7"/>
                </a:solidFill>
              </a:rPr>
              <a:t>National</a:t>
            </a:r>
          </a:p>
          <a:p>
            <a:r>
              <a:rPr lang="en-IN" dirty="0" smtClean="0">
                <a:solidFill>
                  <a:srgbClr val="3111A7"/>
                </a:solidFill>
              </a:rPr>
              <a:t>State</a:t>
            </a:r>
          </a:p>
          <a:p>
            <a:r>
              <a:rPr lang="en-IN" dirty="0" smtClean="0">
                <a:solidFill>
                  <a:srgbClr val="3111A7"/>
                </a:solidFill>
              </a:rPr>
              <a:t>District</a:t>
            </a:r>
          </a:p>
          <a:p>
            <a:endParaRPr lang="en-IN" dirty="0"/>
          </a:p>
          <a:p>
            <a:pPr marL="0" indent="0" algn="ctr">
              <a:buNone/>
            </a:pPr>
            <a:r>
              <a:rPr lang="en-US" b="1" i="1" dirty="0"/>
              <a:t>The District Plan shall be prepared by the District Authority, </a:t>
            </a:r>
            <a:endParaRPr lang="en-US" b="1" i="1" dirty="0" smtClean="0"/>
          </a:p>
          <a:p>
            <a:pPr marL="0" indent="0" algn="ctr">
              <a:buNone/>
            </a:pPr>
            <a:r>
              <a:rPr lang="en-US" b="1" i="1" dirty="0" smtClean="0"/>
              <a:t>after </a:t>
            </a:r>
            <a:r>
              <a:rPr lang="en-US" b="1" i="1" dirty="0"/>
              <a:t>consultation with the local authorities and </a:t>
            </a:r>
            <a:endParaRPr lang="en-US" b="1" i="1" dirty="0" smtClean="0"/>
          </a:p>
          <a:p>
            <a:pPr marL="0" indent="0" algn="ctr">
              <a:buNone/>
            </a:pPr>
            <a:r>
              <a:rPr lang="en-US" b="1" i="1" dirty="0" smtClean="0"/>
              <a:t>having </a:t>
            </a:r>
            <a:r>
              <a:rPr lang="en-US" b="1" i="1" dirty="0"/>
              <a:t>regard to the National Plan and the State Plan, </a:t>
            </a:r>
            <a:endParaRPr lang="en-US" b="1" i="1" dirty="0" smtClean="0"/>
          </a:p>
          <a:p>
            <a:pPr marL="0" indent="0" algn="ctr">
              <a:buNone/>
            </a:pPr>
            <a:r>
              <a:rPr lang="en-US" b="1" i="1" dirty="0" smtClean="0"/>
              <a:t>to </a:t>
            </a:r>
            <a:r>
              <a:rPr lang="en-US" b="1" i="1" dirty="0"/>
              <a:t>be approved by the State </a:t>
            </a:r>
            <a:r>
              <a:rPr lang="en-US" b="1" i="1" dirty="0" smtClean="0"/>
              <a:t>Authority</a:t>
            </a:r>
            <a:endParaRPr lang="en-IN" b="1" i="1" dirty="0"/>
          </a:p>
        </p:txBody>
      </p:sp>
    </p:spTree>
    <p:extLst>
      <p:ext uri="{BB962C8B-B14F-4D97-AF65-F5344CB8AC3E}">
        <p14:creationId xmlns:p14="http://schemas.microsoft.com/office/powerpoint/2010/main" val="273164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rgbClr val="C00000"/>
                </a:solidFill>
              </a:rPr>
              <a:t>District Disaster Management Plan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noProof="0" smtClean="0"/>
              <a:pPr/>
              <a:t>2/24/2020</a:t>
            </a:fld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pPr/>
              <a:t>14</a:t>
            </a:fld>
            <a:endParaRPr lang="en-US" noProof="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5"/>
          </p:nvPr>
        </p:nvSpPr>
        <p:spPr>
          <a:xfrm>
            <a:off x="823913" y="1420586"/>
            <a:ext cx="10333822" cy="467198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3111A7"/>
                </a:solidFill>
              </a:rPr>
              <a:t>(</a:t>
            </a:r>
            <a:r>
              <a:rPr lang="en-US" dirty="0">
                <a:solidFill>
                  <a:srgbClr val="3111A7"/>
                </a:solidFill>
              </a:rPr>
              <a:t>a) the areas in the district vulnerable to different forms of disasters; </a:t>
            </a:r>
            <a:endParaRPr lang="en-US" dirty="0" smtClean="0">
              <a:solidFill>
                <a:srgbClr val="3111A7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3111A7"/>
                </a:solidFill>
              </a:rPr>
              <a:t>(</a:t>
            </a:r>
            <a:r>
              <a:rPr lang="en-US" dirty="0">
                <a:solidFill>
                  <a:srgbClr val="3111A7"/>
                </a:solidFill>
              </a:rPr>
              <a:t>b) the measures to be taken, for prevention and mitigation of disaster, by the Departments of the Government at the district level and </a:t>
            </a:r>
            <a:r>
              <a:rPr lang="en-US" b="1" dirty="0">
                <a:solidFill>
                  <a:srgbClr val="3111A7"/>
                </a:solidFill>
              </a:rPr>
              <a:t>local authorities </a:t>
            </a:r>
            <a:r>
              <a:rPr lang="en-US" dirty="0">
                <a:solidFill>
                  <a:srgbClr val="3111A7"/>
                </a:solidFill>
              </a:rPr>
              <a:t>in the district; </a:t>
            </a:r>
            <a:endParaRPr lang="en-US" dirty="0" smtClean="0">
              <a:solidFill>
                <a:srgbClr val="3111A7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3111A7"/>
                </a:solidFill>
              </a:rPr>
              <a:t>(</a:t>
            </a:r>
            <a:r>
              <a:rPr lang="en-US" dirty="0">
                <a:solidFill>
                  <a:srgbClr val="3111A7"/>
                </a:solidFill>
              </a:rPr>
              <a:t>c) the capacity-building and preparedness measures required to be taken by the Departments of the Government at the district level and </a:t>
            </a:r>
            <a:r>
              <a:rPr lang="en-US" b="1" dirty="0">
                <a:solidFill>
                  <a:srgbClr val="3111A7"/>
                </a:solidFill>
              </a:rPr>
              <a:t>the local authorities</a:t>
            </a:r>
            <a:r>
              <a:rPr lang="en-US" dirty="0">
                <a:solidFill>
                  <a:srgbClr val="3111A7"/>
                </a:solidFill>
              </a:rPr>
              <a:t> in the district to respond to any threatening disaster situation or disaster; </a:t>
            </a:r>
            <a:endParaRPr lang="en-US" dirty="0" smtClean="0">
              <a:solidFill>
                <a:srgbClr val="3111A7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3111A7"/>
                </a:solidFill>
              </a:rPr>
              <a:t>(</a:t>
            </a:r>
            <a:r>
              <a:rPr lang="en-US" dirty="0">
                <a:solidFill>
                  <a:srgbClr val="3111A7"/>
                </a:solidFill>
              </a:rPr>
              <a:t>d) the response plans and procedures, in the event of a disaster, providing for— (i) allocation of responsibilities to the Departments of the Government at the district level and the </a:t>
            </a:r>
            <a:r>
              <a:rPr lang="en-US" b="1" dirty="0">
                <a:solidFill>
                  <a:srgbClr val="3111A7"/>
                </a:solidFill>
              </a:rPr>
              <a:t>local authorities </a:t>
            </a:r>
            <a:r>
              <a:rPr lang="en-US" dirty="0">
                <a:solidFill>
                  <a:srgbClr val="3111A7"/>
                </a:solidFill>
              </a:rPr>
              <a:t>in the district; (ii) prompt response to disaster and relief thereof; (iii) procurement of essential resources; (iv) establishment of communication links; and (v) the dissemination of information to the public; (e) such other matters as may be required by the State Authority. </a:t>
            </a:r>
            <a:endParaRPr lang="en-IN" dirty="0">
              <a:solidFill>
                <a:srgbClr val="3111A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1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rgbClr val="C00000"/>
                </a:solidFill>
              </a:rPr>
              <a:t>Disaster Management Plan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noProof="0" smtClean="0"/>
              <a:pPr/>
              <a:t>2/24/2020</a:t>
            </a:fld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pPr/>
              <a:t>15</a:t>
            </a:fld>
            <a:endParaRPr lang="en-US" noProof="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5"/>
          </p:nvPr>
        </p:nvSpPr>
        <p:spPr>
          <a:xfrm>
            <a:off x="823912" y="1420586"/>
            <a:ext cx="10261903" cy="4481739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pPr marL="0" indent="0" algn="ctr">
              <a:buNone/>
            </a:pPr>
            <a:r>
              <a:rPr lang="en-US" i="1" dirty="0" smtClean="0">
                <a:solidFill>
                  <a:srgbClr val="3111A7"/>
                </a:solidFill>
              </a:rPr>
              <a:t>Every </a:t>
            </a:r>
            <a:r>
              <a:rPr lang="en-US" i="1" dirty="0">
                <a:solidFill>
                  <a:srgbClr val="3111A7"/>
                </a:solidFill>
              </a:rPr>
              <a:t>office of the Government of India and of the State Government </a:t>
            </a:r>
            <a:endParaRPr lang="en-US" i="1" dirty="0" smtClean="0">
              <a:solidFill>
                <a:srgbClr val="3111A7"/>
              </a:solidFill>
            </a:endParaRPr>
          </a:p>
          <a:p>
            <a:pPr marL="0" indent="0" algn="ctr">
              <a:buNone/>
            </a:pPr>
            <a:r>
              <a:rPr lang="en-US" i="1" dirty="0" smtClean="0">
                <a:solidFill>
                  <a:srgbClr val="3111A7"/>
                </a:solidFill>
              </a:rPr>
              <a:t>at </a:t>
            </a:r>
            <a:r>
              <a:rPr lang="en-US" i="1" dirty="0">
                <a:solidFill>
                  <a:srgbClr val="3111A7"/>
                </a:solidFill>
              </a:rPr>
              <a:t>the district level and </a:t>
            </a:r>
            <a:r>
              <a:rPr lang="en-US" b="1" i="1" dirty="0">
                <a:solidFill>
                  <a:srgbClr val="3111A7"/>
                </a:solidFill>
              </a:rPr>
              <a:t>the local authorities shall</a:t>
            </a:r>
            <a:r>
              <a:rPr lang="en-US" i="1" dirty="0">
                <a:solidFill>
                  <a:srgbClr val="3111A7"/>
                </a:solidFill>
              </a:rPr>
              <a:t>, </a:t>
            </a:r>
            <a:endParaRPr lang="en-US" i="1" dirty="0" smtClean="0">
              <a:solidFill>
                <a:srgbClr val="3111A7"/>
              </a:solidFill>
            </a:endParaRPr>
          </a:p>
          <a:p>
            <a:pPr marL="0" indent="0" algn="ctr">
              <a:buNone/>
            </a:pPr>
            <a:r>
              <a:rPr lang="en-US" i="1" dirty="0" smtClean="0">
                <a:solidFill>
                  <a:srgbClr val="3111A7"/>
                </a:solidFill>
              </a:rPr>
              <a:t>subject </a:t>
            </a:r>
            <a:r>
              <a:rPr lang="en-US" i="1" dirty="0">
                <a:solidFill>
                  <a:srgbClr val="3111A7"/>
                </a:solidFill>
              </a:rPr>
              <a:t>to the supervision of the District Authority,— </a:t>
            </a:r>
            <a:endParaRPr lang="en-US" i="1" dirty="0" smtClean="0">
              <a:solidFill>
                <a:srgbClr val="3111A7"/>
              </a:solidFill>
            </a:endParaRPr>
          </a:p>
          <a:p>
            <a:pPr marL="0" indent="0" algn="ctr">
              <a:buNone/>
            </a:pPr>
            <a:r>
              <a:rPr lang="en-US" i="1" dirty="0" smtClean="0">
                <a:solidFill>
                  <a:srgbClr val="3111A7"/>
                </a:solidFill>
              </a:rPr>
              <a:t>(</a:t>
            </a:r>
            <a:r>
              <a:rPr lang="en-US" i="1" dirty="0">
                <a:solidFill>
                  <a:srgbClr val="3111A7"/>
                </a:solidFill>
              </a:rPr>
              <a:t>a) prepare a disaster management </a:t>
            </a:r>
            <a:r>
              <a:rPr lang="en-US" i="1" dirty="0" smtClean="0">
                <a:solidFill>
                  <a:srgbClr val="3111A7"/>
                </a:solidFill>
              </a:rPr>
              <a:t>plan </a:t>
            </a:r>
            <a:endParaRPr lang="en-IN" i="1" dirty="0">
              <a:solidFill>
                <a:srgbClr val="3111A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2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noProof="0" smtClean="0"/>
              <a:pPr/>
              <a:t>2/24/2020</a:t>
            </a:fld>
            <a:endParaRPr lang="en-US" noProof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pPr/>
              <a:t>16</a:t>
            </a:fld>
            <a:endParaRPr lang="en-US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5"/>
          </p:nvPr>
        </p:nvSpPr>
        <p:spPr/>
        <p:txBody>
          <a:bodyPr/>
          <a:lstStyle/>
          <a:p>
            <a:endParaRPr lang="en-IN" dirty="0" smtClean="0"/>
          </a:p>
          <a:p>
            <a:pPr marL="0" indent="0" algn="ctr">
              <a:buNone/>
            </a:pPr>
            <a:endParaRPr lang="en-IN" sz="4000" dirty="0" smtClean="0"/>
          </a:p>
          <a:p>
            <a:pPr marL="0" indent="0" algn="ctr">
              <a:buNone/>
            </a:pPr>
            <a:r>
              <a:rPr lang="en-IN" sz="4000" b="1" dirty="0" smtClean="0">
                <a:solidFill>
                  <a:srgbClr val="C00000"/>
                </a:solidFill>
              </a:rPr>
              <a:t>Where is the Local Government?</a:t>
            </a:r>
            <a:endParaRPr lang="en-IN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47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6614" y="740997"/>
            <a:ext cx="9535686" cy="920377"/>
          </a:xfrm>
        </p:spPr>
        <p:txBody>
          <a:bodyPr>
            <a:normAutofit/>
          </a:bodyPr>
          <a:lstStyle/>
          <a:p>
            <a:r>
              <a:rPr lang="en-IN" dirty="0" smtClean="0">
                <a:solidFill>
                  <a:srgbClr val="C00000"/>
                </a:solidFill>
              </a:rPr>
              <a:t>Local Authority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0EAE629-ED63-492C-8AA3-1856FD1A0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BFFEB-7D66-4958-8CB8-D2B18C6A5A9B}" type="datetime1">
              <a:rPr lang="en-US" smtClean="0"/>
              <a:pPr/>
              <a:t>2/24/2020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2E98698-98C2-42EB-AA76-F053D543C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25"/>
          </p:nvPr>
        </p:nvSpPr>
        <p:spPr>
          <a:xfrm>
            <a:off x="277403" y="1678164"/>
            <a:ext cx="11558426" cy="4481739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pPr marL="0" indent="0" algn="ctr">
              <a:buNone/>
            </a:pPr>
            <a:r>
              <a:rPr lang="en-US" b="1" i="1" dirty="0" smtClean="0">
                <a:solidFill>
                  <a:srgbClr val="3111A7"/>
                </a:solidFill>
              </a:rPr>
              <a:t>“</a:t>
            </a:r>
            <a:r>
              <a:rPr lang="en-US" b="1" i="1" dirty="0">
                <a:solidFill>
                  <a:srgbClr val="3111A7"/>
                </a:solidFill>
              </a:rPr>
              <a:t>local authority” includes </a:t>
            </a:r>
            <a:r>
              <a:rPr lang="en-US" b="1" i="1" dirty="0" smtClean="0">
                <a:solidFill>
                  <a:srgbClr val="3111A7"/>
                </a:solidFill>
              </a:rPr>
              <a:t>Panchayati </a:t>
            </a:r>
            <a:r>
              <a:rPr lang="en-US" b="1" i="1" dirty="0">
                <a:solidFill>
                  <a:srgbClr val="3111A7"/>
                </a:solidFill>
              </a:rPr>
              <a:t>R</a:t>
            </a:r>
            <a:r>
              <a:rPr lang="en-US" b="1" i="1" dirty="0" smtClean="0">
                <a:solidFill>
                  <a:srgbClr val="3111A7"/>
                </a:solidFill>
              </a:rPr>
              <a:t>aj </a:t>
            </a:r>
            <a:r>
              <a:rPr lang="en-US" b="1" i="1" dirty="0">
                <a:solidFill>
                  <a:srgbClr val="3111A7"/>
                </a:solidFill>
              </a:rPr>
              <a:t>institutions, </a:t>
            </a:r>
            <a:endParaRPr lang="en-US" b="1" i="1" dirty="0" smtClean="0">
              <a:solidFill>
                <a:srgbClr val="3111A7"/>
              </a:solidFill>
            </a:endParaRPr>
          </a:p>
          <a:p>
            <a:pPr marL="0" indent="0" algn="ctr">
              <a:buNone/>
            </a:pPr>
            <a:r>
              <a:rPr lang="en-US" b="1" i="1" dirty="0" smtClean="0">
                <a:solidFill>
                  <a:srgbClr val="3111A7"/>
                </a:solidFill>
              </a:rPr>
              <a:t>municipalities</a:t>
            </a:r>
            <a:r>
              <a:rPr lang="en-US" b="1" i="1" dirty="0">
                <a:solidFill>
                  <a:srgbClr val="3111A7"/>
                </a:solidFill>
              </a:rPr>
              <a:t>, a district board, cantonment board, </a:t>
            </a:r>
            <a:endParaRPr lang="en-US" b="1" i="1" dirty="0" smtClean="0">
              <a:solidFill>
                <a:srgbClr val="3111A7"/>
              </a:solidFill>
            </a:endParaRPr>
          </a:p>
          <a:p>
            <a:pPr marL="0" indent="0" algn="ctr">
              <a:buNone/>
            </a:pPr>
            <a:r>
              <a:rPr lang="en-US" b="1" i="1" dirty="0" smtClean="0">
                <a:solidFill>
                  <a:srgbClr val="3111A7"/>
                </a:solidFill>
              </a:rPr>
              <a:t>town planning </a:t>
            </a:r>
            <a:r>
              <a:rPr lang="en-US" b="1" i="1" dirty="0">
                <a:solidFill>
                  <a:srgbClr val="3111A7"/>
                </a:solidFill>
              </a:rPr>
              <a:t>authority or </a:t>
            </a:r>
            <a:r>
              <a:rPr lang="en-US" b="1" i="1" dirty="0" err="1">
                <a:solidFill>
                  <a:srgbClr val="3111A7"/>
                </a:solidFill>
              </a:rPr>
              <a:t>Zila</a:t>
            </a:r>
            <a:r>
              <a:rPr lang="en-US" b="1" i="1" dirty="0">
                <a:solidFill>
                  <a:srgbClr val="3111A7"/>
                </a:solidFill>
              </a:rPr>
              <a:t> </a:t>
            </a:r>
            <a:r>
              <a:rPr lang="en-US" b="1" i="1" dirty="0" err="1">
                <a:solidFill>
                  <a:srgbClr val="3111A7"/>
                </a:solidFill>
              </a:rPr>
              <a:t>Parishad</a:t>
            </a:r>
            <a:r>
              <a:rPr lang="en-US" b="1" i="1" dirty="0">
                <a:solidFill>
                  <a:srgbClr val="3111A7"/>
                </a:solidFill>
              </a:rPr>
              <a:t> or any other body </a:t>
            </a:r>
            <a:r>
              <a:rPr lang="en-US" b="1" i="1" dirty="0" smtClean="0">
                <a:solidFill>
                  <a:srgbClr val="3111A7"/>
                </a:solidFill>
              </a:rPr>
              <a:t>or authority</a:t>
            </a:r>
            <a:r>
              <a:rPr lang="en-US" b="1" i="1" dirty="0">
                <a:solidFill>
                  <a:srgbClr val="3111A7"/>
                </a:solidFill>
              </a:rPr>
              <a:t>, </a:t>
            </a:r>
            <a:endParaRPr lang="en-US" b="1" i="1" dirty="0" smtClean="0">
              <a:solidFill>
                <a:srgbClr val="3111A7"/>
              </a:solidFill>
            </a:endParaRPr>
          </a:p>
          <a:p>
            <a:pPr marL="0" indent="0" algn="ctr">
              <a:buNone/>
            </a:pPr>
            <a:r>
              <a:rPr lang="en-US" b="1" i="1" dirty="0" smtClean="0">
                <a:solidFill>
                  <a:srgbClr val="3111A7"/>
                </a:solidFill>
              </a:rPr>
              <a:t>by </a:t>
            </a:r>
            <a:r>
              <a:rPr lang="en-US" b="1" i="1" dirty="0">
                <a:solidFill>
                  <a:srgbClr val="3111A7"/>
                </a:solidFill>
              </a:rPr>
              <a:t>whatever name called, for the time being </a:t>
            </a:r>
            <a:r>
              <a:rPr lang="en-US" b="1" i="1" dirty="0" smtClean="0">
                <a:solidFill>
                  <a:srgbClr val="3111A7"/>
                </a:solidFill>
              </a:rPr>
              <a:t>invested </a:t>
            </a:r>
            <a:r>
              <a:rPr lang="en-US" b="1" i="1" dirty="0">
                <a:solidFill>
                  <a:srgbClr val="3111A7"/>
                </a:solidFill>
              </a:rPr>
              <a:t>by law, </a:t>
            </a:r>
            <a:endParaRPr lang="en-US" b="1" i="1" dirty="0" smtClean="0">
              <a:solidFill>
                <a:srgbClr val="3111A7"/>
              </a:solidFill>
            </a:endParaRPr>
          </a:p>
          <a:p>
            <a:pPr marL="0" indent="0" algn="ctr">
              <a:buNone/>
            </a:pPr>
            <a:r>
              <a:rPr lang="en-US" b="1" i="1" dirty="0" smtClean="0">
                <a:solidFill>
                  <a:srgbClr val="3111A7"/>
                </a:solidFill>
              </a:rPr>
              <a:t>for </a:t>
            </a:r>
            <a:r>
              <a:rPr lang="en-US" b="1" i="1" dirty="0">
                <a:solidFill>
                  <a:srgbClr val="3111A7"/>
                </a:solidFill>
              </a:rPr>
              <a:t>rendering essential services or, with the </a:t>
            </a:r>
            <a:endParaRPr lang="en-US" b="1" i="1" dirty="0" smtClean="0">
              <a:solidFill>
                <a:srgbClr val="3111A7"/>
              </a:solidFill>
            </a:endParaRPr>
          </a:p>
          <a:p>
            <a:pPr marL="0" indent="0" algn="ctr">
              <a:buNone/>
            </a:pPr>
            <a:r>
              <a:rPr lang="en-US" b="1" i="1" dirty="0" smtClean="0">
                <a:solidFill>
                  <a:srgbClr val="3111A7"/>
                </a:solidFill>
              </a:rPr>
              <a:t>control </a:t>
            </a:r>
            <a:r>
              <a:rPr lang="en-US" b="1" i="1" dirty="0">
                <a:solidFill>
                  <a:srgbClr val="3111A7"/>
                </a:solidFill>
              </a:rPr>
              <a:t>and management of civic services, within a </a:t>
            </a:r>
            <a:r>
              <a:rPr lang="en-US" b="1" i="1" dirty="0" smtClean="0">
                <a:solidFill>
                  <a:srgbClr val="3111A7"/>
                </a:solidFill>
              </a:rPr>
              <a:t>specified local </a:t>
            </a:r>
            <a:r>
              <a:rPr lang="en-US" b="1" i="1" dirty="0">
                <a:solidFill>
                  <a:srgbClr val="3111A7"/>
                </a:solidFill>
              </a:rPr>
              <a:t>area; </a:t>
            </a:r>
            <a:endParaRPr lang="en-IN" b="1" i="1" dirty="0">
              <a:solidFill>
                <a:srgbClr val="3111A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614" y="540913"/>
            <a:ext cx="9535686" cy="1068945"/>
          </a:xfrm>
        </p:spPr>
        <p:txBody>
          <a:bodyPr>
            <a:norm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cs typeface="Times New Roman" pitchFamily="18" charset="0"/>
              </a:rPr>
              <a:t>Responsibilities of LSGs in Disaster Management</a:t>
            </a:r>
            <a:endParaRPr lang="en-IN" sz="2800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noProof="0" smtClean="0"/>
              <a:pPr/>
              <a:t>2/24/2020</a:t>
            </a:fld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pPr/>
              <a:t>18</a:t>
            </a:fld>
            <a:endParaRPr lang="en-US" noProof="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5"/>
          </p:nvPr>
        </p:nvSpPr>
        <p:spPr>
          <a:xfrm>
            <a:off x="823913" y="1420586"/>
            <a:ext cx="10007219" cy="4709758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200000"/>
              </a:lnSpc>
            </a:pPr>
            <a:r>
              <a:rPr lang="en-IN" sz="9600" dirty="0" smtClean="0">
                <a:solidFill>
                  <a:srgbClr val="3111A7"/>
                </a:solidFill>
                <a:cs typeface="Times New Roman" pitchFamily="18" charset="0"/>
              </a:rPr>
              <a:t>Local Authority should ensure that its officers and employees are trained in disaster Management</a:t>
            </a:r>
          </a:p>
          <a:p>
            <a:pPr>
              <a:lnSpc>
                <a:spcPct val="200000"/>
              </a:lnSpc>
            </a:pPr>
            <a:r>
              <a:rPr lang="en-IN" sz="9600" dirty="0">
                <a:solidFill>
                  <a:srgbClr val="3111A7"/>
                </a:solidFill>
                <a:cs typeface="Times New Roman" pitchFamily="18" charset="0"/>
              </a:rPr>
              <a:t>Local Authority </a:t>
            </a:r>
            <a:r>
              <a:rPr lang="en-IN" sz="9600" dirty="0" smtClean="0">
                <a:solidFill>
                  <a:srgbClr val="3111A7"/>
                </a:solidFill>
                <a:cs typeface="Times New Roman" pitchFamily="18" charset="0"/>
              </a:rPr>
              <a:t>should maintain resources related to disaster management so that it can be readily available at any time. </a:t>
            </a:r>
          </a:p>
          <a:p>
            <a:pPr>
              <a:lnSpc>
                <a:spcPct val="200000"/>
              </a:lnSpc>
            </a:pPr>
            <a:r>
              <a:rPr lang="en-IN" sz="9600" dirty="0">
                <a:solidFill>
                  <a:srgbClr val="3111A7"/>
                </a:solidFill>
                <a:cs typeface="Times New Roman" pitchFamily="18" charset="0"/>
              </a:rPr>
              <a:t>Local Authority </a:t>
            </a:r>
            <a:r>
              <a:rPr lang="en-IN" sz="9600" dirty="0" smtClean="0">
                <a:solidFill>
                  <a:srgbClr val="3111A7"/>
                </a:solidFill>
                <a:cs typeface="Times New Roman" pitchFamily="18" charset="0"/>
              </a:rPr>
              <a:t>should ensure that all the construction projects under its jurisdiction confirms the standards and specifications by National, State and District Authority.  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7725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rgbClr val="C00000"/>
                </a:solidFill>
              </a:rPr>
              <a:t>3 </a:t>
            </a:r>
            <a:r>
              <a:rPr lang="en-IN" dirty="0" err="1" smtClean="0">
                <a:solidFill>
                  <a:srgbClr val="C00000"/>
                </a:solidFill>
              </a:rPr>
              <a:t>Rs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noProof="0" smtClean="0"/>
              <a:pPr/>
              <a:t>2/24/2020</a:t>
            </a:fld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pPr/>
              <a:t>19</a:t>
            </a:fld>
            <a:endParaRPr lang="en-US" noProof="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5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IN" b="1" dirty="0" smtClean="0">
                <a:solidFill>
                  <a:srgbClr val="3111A7"/>
                </a:solidFill>
                <a:cs typeface="Times New Roman" pitchFamily="18" charset="0"/>
              </a:rPr>
              <a:t>Local Authority should carry out 3 </a:t>
            </a:r>
            <a:r>
              <a:rPr lang="en-IN" b="1" dirty="0" err="1" smtClean="0">
                <a:solidFill>
                  <a:srgbClr val="3111A7"/>
                </a:solidFill>
                <a:cs typeface="Times New Roman" pitchFamily="18" charset="0"/>
              </a:rPr>
              <a:t>Rs</a:t>
            </a:r>
            <a:endParaRPr lang="en-IN" b="1" dirty="0" smtClean="0">
              <a:solidFill>
                <a:srgbClr val="3111A7"/>
              </a:solidFill>
              <a:cs typeface="Times New Roman" pitchFamily="18" charset="0"/>
            </a:endParaRPr>
          </a:p>
          <a:p>
            <a:pPr lvl="8">
              <a:lnSpc>
                <a:spcPct val="200000"/>
              </a:lnSpc>
            </a:pPr>
            <a:r>
              <a:rPr lang="en-IN" sz="3200" dirty="0" smtClean="0">
                <a:solidFill>
                  <a:srgbClr val="3111A7"/>
                </a:solidFill>
                <a:cs typeface="Times New Roman" pitchFamily="18" charset="0"/>
              </a:rPr>
              <a:t>Relief</a:t>
            </a:r>
          </a:p>
          <a:p>
            <a:pPr lvl="8">
              <a:lnSpc>
                <a:spcPct val="200000"/>
              </a:lnSpc>
            </a:pPr>
            <a:r>
              <a:rPr lang="en-IN" sz="3200" dirty="0" smtClean="0">
                <a:solidFill>
                  <a:srgbClr val="3111A7"/>
                </a:solidFill>
                <a:cs typeface="Times New Roman" pitchFamily="18" charset="0"/>
              </a:rPr>
              <a:t>Rehabilitation</a:t>
            </a:r>
          </a:p>
          <a:p>
            <a:pPr lvl="8">
              <a:lnSpc>
                <a:spcPct val="200000"/>
              </a:lnSpc>
            </a:pPr>
            <a:r>
              <a:rPr lang="en-IN" sz="3200" dirty="0" smtClean="0">
                <a:solidFill>
                  <a:srgbClr val="3111A7"/>
                </a:solidFill>
                <a:cs typeface="Times New Roman" pitchFamily="18" charset="0"/>
              </a:rPr>
              <a:t>Reconstruction </a:t>
            </a:r>
            <a:endParaRPr lang="en-IN" sz="3200" dirty="0">
              <a:solidFill>
                <a:srgbClr val="3111A7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18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135509A-C8BB-4FD7-B2AD-5580C62CA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 anchorCtr="0"/>
          <a:lstStyle/>
          <a:p>
            <a:fld id="{78B1225C-A326-43F6-99D9-A073D5261568}" type="datetime1">
              <a:rPr lang="en-US" smtClean="0"/>
              <a:pPr/>
              <a:t>2/24/2020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7A6C219-E77D-47F7-9256-86D68B38D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2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86" y="1374071"/>
            <a:ext cx="9697791" cy="5252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 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0101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rgbClr val="C00000"/>
                </a:solidFill>
              </a:rPr>
              <a:t>Disaster Management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noProof="0" smtClean="0"/>
              <a:pPr/>
              <a:t>2/24/2020</a:t>
            </a:fld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pPr/>
              <a:t>20</a:t>
            </a:fld>
            <a:endParaRPr lang="en-US" noProof="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5"/>
          </p:nvPr>
        </p:nvSpPr>
        <p:spPr>
          <a:xfrm>
            <a:off x="823913" y="1420586"/>
            <a:ext cx="10251629" cy="486719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3111A7"/>
                </a:solidFill>
              </a:rPr>
              <a:t>A </a:t>
            </a:r>
            <a:r>
              <a:rPr lang="en-US" dirty="0">
                <a:solidFill>
                  <a:srgbClr val="3111A7"/>
                </a:solidFill>
              </a:rPr>
              <a:t>continuous and integrated process of planning, </a:t>
            </a:r>
            <a:r>
              <a:rPr lang="en-US" dirty="0" err="1">
                <a:solidFill>
                  <a:srgbClr val="3111A7"/>
                </a:solidFill>
              </a:rPr>
              <a:t>organising</a:t>
            </a:r>
            <a:r>
              <a:rPr lang="en-US" dirty="0">
                <a:solidFill>
                  <a:srgbClr val="3111A7"/>
                </a:solidFill>
              </a:rPr>
              <a:t>, coordinating and implementing measures which are necessary or expedient for— </a:t>
            </a:r>
            <a:endParaRPr lang="en-US" dirty="0" smtClean="0">
              <a:solidFill>
                <a:srgbClr val="3111A7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3111A7"/>
                </a:solidFill>
              </a:rPr>
              <a:t>(</a:t>
            </a:r>
            <a:r>
              <a:rPr lang="en-US" dirty="0">
                <a:solidFill>
                  <a:srgbClr val="3111A7"/>
                </a:solidFill>
              </a:rPr>
              <a:t>i) prevention of danger or threat of any disaster; </a:t>
            </a:r>
            <a:endParaRPr lang="en-US" dirty="0" smtClean="0">
              <a:solidFill>
                <a:srgbClr val="3111A7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3111A7"/>
                </a:solidFill>
              </a:rPr>
              <a:t>(</a:t>
            </a:r>
            <a:r>
              <a:rPr lang="en-US" dirty="0">
                <a:solidFill>
                  <a:srgbClr val="3111A7"/>
                </a:solidFill>
              </a:rPr>
              <a:t>ii) mitigation or reduction of risk of any disaster or its severity or consequences; </a:t>
            </a:r>
            <a:endParaRPr lang="en-US" dirty="0" smtClean="0">
              <a:solidFill>
                <a:srgbClr val="3111A7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3111A7"/>
                </a:solidFill>
              </a:rPr>
              <a:t>(</a:t>
            </a:r>
            <a:r>
              <a:rPr lang="en-US" dirty="0">
                <a:solidFill>
                  <a:srgbClr val="3111A7"/>
                </a:solidFill>
              </a:rPr>
              <a:t>iii) capacity-building; </a:t>
            </a:r>
            <a:endParaRPr lang="en-US" dirty="0" smtClean="0">
              <a:solidFill>
                <a:srgbClr val="3111A7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3111A7"/>
                </a:solidFill>
              </a:rPr>
              <a:t>(</a:t>
            </a:r>
            <a:r>
              <a:rPr lang="en-US" dirty="0">
                <a:solidFill>
                  <a:srgbClr val="3111A7"/>
                </a:solidFill>
              </a:rPr>
              <a:t>iv) preparedness to deal with any disaster; </a:t>
            </a:r>
            <a:endParaRPr lang="en-US" dirty="0" smtClean="0">
              <a:solidFill>
                <a:srgbClr val="3111A7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3111A7"/>
                </a:solidFill>
              </a:rPr>
              <a:t>(</a:t>
            </a:r>
            <a:r>
              <a:rPr lang="en-US" dirty="0">
                <a:solidFill>
                  <a:srgbClr val="3111A7"/>
                </a:solidFill>
              </a:rPr>
              <a:t>v) prompt response to any threatening disaster situation or disaster; </a:t>
            </a:r>
            <a:endParaRPr lang="en-US" dirty="0" smtClean="0">
              <a:solidFill>
                <a:srgbClr val="3111A7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3111A7"/>
                </a:solidFill>
              </a:rPr>
              <a:t>(</a:t>
            </a:r>
            <a:r>
              <a:rPr lang="en-US" dirty="0">
                <a:solidFill>
                  <a:srgbClr val="3111A7"/>
                </a:solidFill>
              </a:rPr>
              <a:t>vi) assessing the severity or magnitude of effects of any disaster; </a:t>
            </a:r>
            <a:endParaRPr lang="en-IN" dirty="0">
              <a:solidFill>
                <a:srgbClr val="3111A7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3111A7"/>
                </a:solidFill>
              </a:rPr>
              <a:t>(vii) evacuation, rescue and relief</a:t>
            </a:r>
            <a:r>
              <a:rPr lang="en-US" dirty="0" smtClean="0">
                <a:solidFill>
                  <a:srgbClr val="3111A7"/>
                </a:solidFill>
              </a:rPr>
              <a:t>;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3111A7"/>
                </a:solidFill>
              </a:rPr>
              <a:t>(</a:t>
            </a:r>
            <a:r>
              <a:rPr lang="en-US" dirty="0">
                <a:solidFill>
                  <a:srgbClr val="3111A7"/>
                </a:solidFill>
              </a:rPr>
              <a:t>viii) rehabilitation and reconstruction; </a:t>
            </a:r>
            <a:endParaRPr lang="en-US" dirty="0" smtClean="0">
              <a:solidFill>
                <a:srgbClr val="3111A7"/>
              </a:solidFill>
            </a:endParaRPr>
          </a:p>
          <a:p>
            <a:pPr marL="0" indent="0" algn="ctr">
              <a:buNone/>
            </a:pPr>
            <a:r>
              <a:rPr lang="en-US" sz="4200" b="1" i="1" dirty="0" smtClean="0">
                <a:solidFill>
                  <a:srgbClr val="C00000"/>
                </a:solidFill>
              </a:rPr>
              <a:t>Are We There?</a:t>
            </a:r>
            <a:endParaRPr lang="en-IN" sz="42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6333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rgbClr val="C00000"/>
                </a:solidFill>
              </a:rPr>
              <a:t>Kerala LSGs responded to 2018 Disasters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noProof="0" smtClean="0"/>
              <a:pPr/>
              <a:t>2/24/2020</a:t>
            </a:fld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pPr/>
              <a:t>21</a:t>
            </a:fld>
            <a:endParaRPr lang="en-US" noProof="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5"/>
          </p:nvPr>
        </p:nvSpPr>
        <p:spPr/>
        <p:txBody>
          <a:bodyPr>
            <a:normAutofit lnSpcReduction="10000"/>
          </a:bodyPr>
          <a:lstStyle/>
          <a:p>
            <a:r>
              <a:rPr lang="en-IN" dirty="0" smtClean="0">
                <a:solidFill>
                  <a:srgbClr val="3111A7"/>
                </a:solidFill>
              </a:rPr>
              <a:t>From Warning to rescue, relief, rehabilitation, reconstruction</a:t>
            </a:r>
          </a:p>
          <a:p>
            <a:r>
              <a:rPr lang="en-IN" dirty="0" smtClean="0">
                <a:solidFill>
                  <a:srgbClr val="3111A7"/>
                </a:solidFill>
              </a:rPr>
              <a:t>Local governments become the fulcrum of activities</a:t>
            </a:r>
          </a:p>
          <a:p>
            <a:pPr marL="0" indent="0" algn="ctr">
              <a:buNone/>
            </a:pPr>
            <a:r>
              <a:rPr lang="en-IN" dirty="0" smtClean="0">
                <a:hlinkClick r:id="rId2"/>
              </a:rPr>
              <a:t>flood videos\Camp 1.MPG</a:t>
            </a:r>
            <a:endParaRPr lang="en-IN" dirty="0" smtClean="0"/>
          </a:p>
          <a:p>
            <a:endParaRPr lang="en-IN" dirty="0"/>
          </a:p>
          <a:p>
            <a:r>
              <a:rPr lang="en-IN" b="1" dirty="0" smtClean="0">
                <a:solidFill>
                  <a:srgbClr val="C00000"/>
                </a:solidFill>
              </a:rPr>
              <a:t>Next round of floods – Flooding of grievances </a:t>
            </a:r>
          </a:p>
          <a:p>
            <a:r>
              <a:rPr lang="en-IN" b="1" dirty="0" smtClean="0">
                <a:solidFill>
                  <a:srgbClr val="C00000"/>
                </a:solidFill>
              </a:rPr>
              <a:t>Whom to approach and who will respond?</a:t>
            </a:r>
          </a:p>
          <a:p>
            <a:pPr marL="0" indent="0">
              <a:buNone/>
            </a:pPr>
            <a:endParaRPr lang="en-IN" dirty="0" smtClean="0"/>
          </a:p>
          <a:p>
            <a:r>
              <a:rPr lang="en-IN" dirty="0" smtClean="0"/>
              <a:t>New Working Group for GPDP </a:t>
            </a:r>
          </a:p>
          <a:p>
            <a:pPr marL="0" indent="0" algn="ctr">
              <a:buNone/>
            </a:pPr>
            <a:r>
              <a:rPr lang="en-IN" b="1" dirty="0" smtClean="0">
                <a:solidFill>
                  <a:srgbClr val="3111A7"/>
                </a:solidFill>
              </a:rPr>
              <a:t>Environment, Biodiversity, Climate Change and Disasters</a:t>
            </a:r>
            <a:endParaRPr lang="en-IN" b="1" dirty="0">
              <a:solidFill>
                <a:srgbClr val="3111A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844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IN" sz="2800" dirty="0" smtClean="0">
                <a:solidFill>
                  <a:srgbClr val="C00000"/>
                </a:solidFill>
                <a:cs typeface="Times New Roman" pitchFamily="18" charset="0"/>
              </a:rPr>
              <a:t>Local Governments </a:t>
            </a:r>
            <a:r>
              <a:rPr lang="en-IN" sz="2800" dirty="0">
                <a:solidFill>
                  <a:srgbClr val="C00000"/>
                </a:solidFill>
                <a:cs typeface="Times New Roman" pitchFamily="18" charset="0"/>
              </a:rPr>
              <a:t>in Disaster Management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BFFEB-7D66-4958-8CB8-D2B18C6A5A9B}" type="datetime1">
              <a:rPr lang="en-US" noProof="0" smtClean="0"/>
              <a:pPr/>
              <a:t>2/24/2020</a:t>
            </a:fld>
            <a:endParaRPr lang="en-US" noProof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pPr/>
              <a:t>22</a:t>
            </a:fld>
            <a:endParaRPr lang="en-US" noProof="0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2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82" y="1390917"/>
            <a:ext cx="4902214" cy="3116689"/>
          </a:xfr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763" y="1390918"/>
            <a:ext cx="6191514" cy="52030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02" y="4363217"/>
            <a:ext cx="4855336" cy="241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36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rgbClr val="C00000"/>
                </a:solidFill>
              </a:rPr>
              <a:t>KILA and Local Governments before the floods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noProof="0" smtClean="0"/>
              <a:pPr/>
              <a:t>2/24/2020</a:t>
            </a:fld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pPr/>
              <a:t>23</a:t>
            </a:fld>
            <a:endParaRPr lang="en-US" noProof="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5"/>
          </p:nvPr>
        </p:nvSpPr>
        <p:spPr/>
        <p:txBody>
          <a:bodyPr/>
          <a:lstStyle/>
          <a:p>
            <a:r>
              <a:rPr lang="en-IN" dirty="0" smtClean="0">
                <a:solidFill>
                  <a:srgbClr val="3111A7"/>
                </a:solidFill>
              </a:rPr>
              <a:t>Centre on Climate Change, Biodiversity and Environment</a:t>
            </a:r>
          </a:p>
          <a:p>
            <a:r>
              <a:rPr lang="en-IN" dirty="0" smtClean="0">
                <a:solidFill>
                  <a:srgbClr val="3111A7"/>
                </a:solidFill>
              </a:rPr>
              <a:t>Developed Methodology and Tools for a </a:t>
            </a:r>
            <a:r>
              <a:rPr lang="en-IN" b="1" dirty="0" smtClean="0">
                <a:solidFill>
                  <a:srgbClr val="C00000"/>
                </a:solidFill>
              </a:rPr>
              <a:t>Local Action Plan on Climate Change (LAPCC)</a:t>
            </a:r>
          </a:p>
          <a:p>
            <a:r>
              <a:rPr lang="en-IN" dirty="0" smtClean="0">
                <a:solidFill>
                  <a:srgbClr val="3111A7"/>
                </a:solidFill>
              </a:rPr>
              <a:t>Trainings</a:t>
            </a:r>
          </a:p>
          <a:p>
            <a:r>
              <a:rPr lang="en-IN" dirty="0" smtClean="0">
                <a:solidFill>
                  <a:srgbClr val="3111A7"/>
                </a:solidFill>
              </a:rPr>
              <a:t>A few GPs have already developed LAPCC</a:t>
            </a:r>
          </a:p>
          <a:p>
            <a:endParaRPr lang="en-IN" dirty="0" smtClean="0"/>
          </a:p>
          <a:p>
            <a:r>
              <a:rPr lang="en-IN" b="1" dirty="0" smtClean="0">
                <a:solidFill>
                  <a:srgbClr val="FF0000"/>
                </a:solidFill>
              </a:rPr>
              <a:t>BMCs in place</a:t>
            </a:r>
          </a:p>
          <a:p>
            <a:r>
              <a:rPr lang="en-IN" b="1" dirty="0" smtClean="0">
                <a:solidFill>
                  <a:srgbClr val="FF0000"/>
                </a:solidFill>
              </a:rPr>
              <a:t>Biodiversity registers</a:t>
            </a:r>
            <a:endParaRPr lang="en-IN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4790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901008" y="612209"/>
            <a:ext cx="9535686" cy="568800"/>
          </a:xfrm>
        </p:spPr>
        <p:txBody>
          <a:bodyPr>
            <a:normAutofit/>
          </a:bodyPr>
          <a:lstStyle/>
          <a:p>
            <a:pPr algn="ctr"/>
            <a:r>
              <a:rPr lang="en-IN" dirty="0" smtClean="0">
                <a:solidFill>
                  <a:srgbClr val="C00000"/>
                </a:solidFill>
                <a:cs typeface="Times New Roman" pitchFamily="18" charset="0"/>
              </a:rPr>
              <a:t>Rebuilding Kerala</a:t>
            </a:r>
            <a:endParaRPr lang="en-IN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5310B28-DE98-47F1-BCAF-54C564107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BFFEB-7D66-4958-8CB8-D2B18C6A5A9B}" type="datetime1">
              <a:rPr lang="en-US" smtClean="0"/>
              <a:pPr/>
              <a:t>2/24/2020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3858680-B75A-4CFD-9296-83EBD38B5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25"/>
          </p:nvPr>
        </p:nvSpPr>
        <p:spPr>
          <a:xfrm>
            <a:off x="823913" y="1420586"/>
            <a:ext cx="10508483" cy="448173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dirty="0" smtClean="0">
                <a:solidFill>
                  <a:srgbClr val="3111A7"/>
                </a:solidFill>
                <a:cs typeface="Times New Roman" pitchFamily="18" charset="0"/>
              </a:rPr>
              <a:t>Rebuild Kerala Initiative – Towards a new paradigm in development</a:t>
            </a:r>
          </a:p>
          <a:p>
            <a:pPr>
              <a:lnSpc>
                <a:spcPct val="150000"/>
              </a:lnSpc>
            </a:pPr>
            <a:r>
              <a:rPr lang="en-IN" dirty="0" err="1" smtClean="0">
                <a:solidFill>
                  <a:srgbClr val="3111A7"/>
                </a:solidFill>
                <a:cs typeface="Times New Roman" pitchFamily="18" charset="0"/>
              </a:rPr>
              <a:t>Nammal</a:t>
            </a:r>
            <a:r>
              <a:rPr lang="en-IN" dirty="0" smtClean="0">
                <a:solidFill>
                  <a:srgbClr val="3111A7"/>
                </a:solidFill>
                <a:cs typeface="Times New Roman" pitchFamily="18" charset="0"/>
              </a:rPr>
              <a:t> </a:t>
            </a:r>
            <a:r>
              <a:rPr lang="en-IN" dirty="0" err="1" smtClean="0">
                <a:solidFill>
                  <a:srgbClr val="3111A7"/>
                </a:solidFill>
                <a:cs typeface="Times New Roman" pitchFamily="18" charset="0"/>
              </a:rPr>
              <a:t>Nammukkayi</a:t>
            </a:r>
            <a:r>
              <a:rPr lang="en-IN" dirty="0" smtClean="0">
                <a:solidFill>
                  <a:srgbClr val="3111A7"/>
                </a:solidFill>
                <a:cs typeface="Times New Roman" pitchFamily="18" charset="0"/>
              </a:rPr>
              <a:t>  - A new people’s campaign, also to equip the society to manage disasters</a:t>
            </a:r>
          </a:p>
          <a:p>
            <a:pPr>
              <a:lnSpc>
                <a:spcPct val="150000"/>
              </a:lnSpc>
            </a:pPr>
            <a:r>
              <a:rPr lang="en-IN" dirty="0" smtClean="0">
                <a:solidFill>
                  <a:srgbClr val="3111A7"/>
                </a:solidFill>
                <a:cs typeface="Times New Roman" pitchFamily="18" charset="0"/>
              </a:rPr>
              <a:t>Local authority for </a:t>
            </a:r>
            <a:r>
              <a:rPr lang="en-IN" dirty="0" err="1" smtClean="0">
                <a:solidFill>
                  <a:srgbClr val="3111A7"/>
                </a:solidFill>
                <a:cs typeface="Times New Roman" pitchFamily="18" charset="0"/>
              </a:rPr>
              <a:t>Nammal</a:t>
            </a:r>
            <a:r>
              <a:rPr lang="en-IN" dirty="0" smtClean="0">
                <a:solidFill>
                  <a:srgbClr val="3111A7"/>
                </a:solidFill>
                <a:cs typeface="Times New Roman" pitchFamily="18" charset="0"/>
              </a:rPr>
              <a:t> </a:t>
            </a:r>
            <a:r>
              <a:rPr lang="en-IN" dirty="0" err="1" smtClean="0">
                <a:solidFill>
                  <a:srgbClr val="3111A7"/>
                </a:solidFill>
                <a:cs typeface="Times New Roman" pitchFamily="18" charset="0"/>
              </a:rPr>
              <a:t>Nammukayi</a:t>
            </a:r>
            <a:r>
              <a:rPr lang="en-IN" dirty="0" smtClean="0">
                <a:solidFill>
                  <a:srgbClr val="3111A7"/>
                </a:solidFill>
                <a:cs typeface="Times New Roman" pitchFamily="18" charset="0"/>
              </a:rPr>
              <a:t> campaign is Local Self Governments of Kerala</a:t>
            </a:r>
            <a:endParaRPr lang="en-IN" dirty="0">
              <a:solidFill>
                <a:srgbClr val="3111A7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52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>
                <a:solidFill>
                  <a:srgbClr val="C00000"/>
                </a:solidFill>
              </a:rPr>
              <a:t>Towards a Local Government Disaster Management Plan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noProof="0" smtClean="0"/>
              <a:pPr/>
              <a:t>2/24/2020</a:t>
            </a:fld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pPr/>
              <a:t>25</a:t>
            </a:fld>
            <a:endParaRPr lang="en-US" noProof="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5"/>
          </p:nvPr>
        </p:nvSpPr>
        <p:spPr>
          <a:xfrm>
            <a:off x="823913" y="1420586"/>
            <a:ext cx="10487934" cy="4481739"/>
          </a:xfrm>
        </p:spPr>
        <p:txBody>
          <a:bodyPr>
            <a:normAutofit/>
          </a:bodyPr>
          <a:lstStyle/>
          <a:p>
            <a:endParaRPr lang="en-IN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IN" dirty="0" smtClean="0">
                <a:solidFill>
                  <a:srgbClr val="3111A7"/>
                </a:solidFill>
                <a:cs typeface="Times New Roman" pitchFamily="18" charset="0"/>
              </a:rPr>
              <a:t>All GPs, Municipalities and Corporations to prepare DM Plan</a:t>
            </a:r>
          </a:p>
          <a:p>
            <a:endParaRPr lang="en-IN" dirty="0" smtClean="0">
              <a:solidFill>
                <a:srgbClr val="3111A7"/>
              </a:solidFill>
              <a:cs typeface="Times New Roman" pitchFamily="18" charset="0"/>
            </a:endParaRPr>
          </a:p>
          <a:p>
            <a:r>
              <a:rPr lang="en-IN" dirty="0" smtClean="0">
                <a:solidFill>
                  <a:srgbClr val="3111A7"/>
                </a:solidFill>
                <a:cs typeface="Times New Roman" pitchFamily="18" charset="0"/>
              </a:rPr>
              <a:t>Department of LSGs provided Framework, Templates and Guidelines</a:t>
            </a:r>
          </a:p>
          <a:p>
            <a:endParaRPr lang="en-IN" dirty="0" smtClean="0">
              <a:solidFill>
                <a:srgbClr val="3111A7"/>
              </a:solidFill>
              <a:cs typeface="Times New Roman" pitchFamily="18" charset="0"/>
            </a:endParaRPr>
          </a:p>
          <a:p>
            <a:r>
              <a:rPr lang="en-IN" dirty="0" smtClean="0">
                <a:solidFill>
                  <a:srgbClr val="3111A7"/>
                </a:solidFill>
                <a:cs typeface="Times New Roman" pitchFamily="18" charset="0"/>
              </a:rPr>
              <a:t>KSDMA provided technical support</a:t>
            </a:r>
          </a:p>
          <a:p>
            <a:endParaRPr lang="en-IN" dirty="0" smtClean="0">
              <a:solidFill>
                <a:srgbClr val="3111A7"/>
              </a:solidFill>
              <a:cs typeface="Times New Roman" pitchFamily="18" charset="0"/>
            </a:endParaRPr>
          </a:p>
          <a:p>
            <a:r>
              <a:rPr lang="en-IN" dirty="0" smtClean="0">
                <a:solidFill>
                  <a:srgbClr val="3111A7"/>
                </a:solidFill>
                <a:cs typeface="Times New Roman" pitchFamily="18" charset="0"/>
              </a:rPr>
              <a:t>KILA in the capacity building and coordinating role</a:t>
            </a:r>
          </a:p>
          <a:p>
            <a:endParaRPr lang="en-IN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988807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rgbClr val="C00000"/>
                </a:solidFill>
              </a:rPr>
              <a:t>Who Does It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noProof="0" smtClean="0"/>
              <a:pPr/>
              <a:t>2/24/2020</a:t>
            </a:fld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pPr/>
              <a:t>26</a:t>
            </a:fld>
            <a:endParaRPr lang="en-US" noProof="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5"/>
          </p:nvPr>
        </p:nvSpPr>
        <p:spPr>
          <a:xfrm>
            <a:off x="823913" y="1420586"/>
            <a:ext cx="10251629" cy="4481739"/>
          </a:xfrm>
        </p:spPr>
        <p:txBody>
          <a:bodyPr>
            <a:normAutofit lnSpcReduction="10000"/>
          </a:bodyPr>
          <a:lstStyle/>
          <a:p>
            <a:r>
              <a:rPr lang="en-IN" dirty="0">
                <a:solidFill>
                  <a:srgbClr val="3111A7"/>
                </a:solidFill>
                <a:cs typeface="Times New Roman" pitchFamily="18" charset="0"/>
              </a:rPr>
              <a:t>DM Plans under the leadership of </a:t>
            </a:r>
            <a:r>
              <a:rPr lang="en-IN" dirty="0" smtClean="0">
                <a:solidFill>
                  <a:srgbClr val="3111A7"/>
                </a:solidFill>
                <a:cs typeface="Times New Roman" pitchFamily="18" charset="0"/>
              </a:rPr>
              <a:t>LSG Steering </a:t>
            </a:r>
            <a:r>
              <a:rPr lang="en-IN" dirty="0">
                <a:solidFill>
                  <a:srgbClr val="3111A7"/>
                </a:solidFill>
                <a:cs typeface="Times New Roman" pitchFamily="18" charset="0"/>
              </a:rPr>
              <a:t>committee </a:t>
            </a:r>
          </a:p>
          <a:p>
            <a:r>
              <a:rPr lang="en-IN" dirty="0">
                <a:solidFill>
                  <a:srgbClr val="3111A7"/>
                </a:solidFill>
                <a:cs typeface="Times New Roman" pitchFamily="18" charset="0"/>
              </a:rPr>
              <a:t>With the support of working group for  Environment, Climate change, Biodiversity and Disaster Management</a:t>
            </a:r>
          </a:p>
          <a:p>
            <a:r>
              <a:rPr lang="en-IN" dirty="0">
                <a:solidFill>
                  <a:srgbClr val="3111A7"/>
                </a:solidFill>
                <a:cs typeface="Times New Roman" pitchFamily="18" charset="0"/>
              </a:rPr>
              <a:t>Other sectoral working groups to join</a:t>
            </a:r>
          </a:p>
          <a:p>
            <a:r>
              <a:rPr lang="en-IN" dirty="0">
                <a:solidFill>
                  <a:srgbClr val="3111A7"/>
                </a:solidFill>
                <a:cs typeface="Times New Roman" pitchFamily="18" charset="0"/>
              </a:rPr>
              <a:t>A group of 20 volunteers (</a:t>
            </a:r>
            <a:r>
              <a:rPr lang="en-IN" dirty="0" smtClean="0">
                <a:solidFill>
                  <a:srgbClr val="3111A7"/>
                </a:solidFill>
                <a:cs typeface="Times New Roman" pitchFamily="18" charset="0"/>
              </a:rPr>
              <a:t>LRGs) </a:t>
            </a:r>
            <a:r>
              <a:rPr lang="en-IN" dirty="0">
                <a:solidFill>
                  <a:srgbClr val="3111A7"/>
                </a:solidFill>
                <a:cs typeface="Times New Roman" pitchFamily="18" charset="0"/>
              </a:rPr>
              <a:t>in every </a:t>
            </a:r>
            <a:r>
              <a:rPr lang="en-IN" dirty="0" smtClean="0">
                <a:solidFill>
                  <a:srgbClr val="3111A7"/>
                </a:solidFill>
                <a:cs typeface="Times New Roman" pitchFamily="18" charset="0"/>
              </a:rPr>
              <a:t>LSG </a:t>
            </a:r>
            <a:r>
              <a:rPr lang="en-IN" dirty="0">
                <a:solidFill>
                  <a:srgbClr val="3111A7"/>
                </a:solidFill>
                <a:cs typeface="Times New Roman" pitchFamily="18" charset="0"/>
              </a:rPr>
              <a:t>to support  DM Plan </a:t>
            </a:r>
            <a:r>
              <a:rPr lang="en-IN" dirty="0" smtClean="0">
                <a:solidFill>
                  <a:srgbClr val="3111A7"/>
                </a:solidFill>
                <a:cs typeface="Times New Roman" pitchFamily="18" charset="0"/>
              </a:rPr>
              <a:t>preparation</a:t>
            </a:r>
          </a:p>
          <a:p>
            <a:r>
              <a:rPr lang="en-IN" dirty="0" smtClean="0">
                <a:solidFill>
                  <a:srgbClr val="3111A7"/>
                </a:solidFill>
                <a:cs typeface="Times New Roman" pitchFamily="18" charset="0"/>
              </a:rPr>
              <a:t>At least 20 volunteers from every ward</a:t>
            </a:r>
          </a:p>
          <a:p>
            <a:r>
              <a:rPr lang="en-IN" dirty="0" smtClean="0">
                <a:solidFill>
                  <a:srgbClr val="3111A7"/>
                </a:solidFill>
                <a:cs typeface="Times New Roman" pitchFamily="18" charset="0"/>
              </a:rPr>
              <a:t>CBOs, NGOs, residents associations and others</a:t>
            </a:r>
          </a:p>
          <a:p>
            <a:r>
              <a:rPr lang="en-IN" dirty="0" smtClean="0">
                <a:solidFill>
                  <a:srgbClr val="3111A7"/>
                </a:solidFill>
                <a:cs typeface="Times New Roman" pitchFamily="18" charset="0"/>
              </a:rPr>
              <a:t>Kudumbashree </a:t>
            </a:r>
          </a:p>
          <a:p>
            <a:pPr marL="0" indent="0" algn="ctr">
              <a:buNone/>
            </a:pPr>
            <a:r>
              <a:rPr lang="en-IN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2.5 lakh people in Action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82548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rgbClr val="C00000"/>
                </a:solidFill>
              </a:rPr>
              <a:t>How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noProof="0" smtClean="0"/>
              <a:pPr/>
              <a:t>2/24/2020</a:t>
            </a:fld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pPr/>
              <a:t>27</a:t>
            </a:fld>
            <a:endParaRPr lang="en-US" noProof="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5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IN" dirty="0">
                <a:solidFill>
                  <a:srgbClr val="3111A7"/>
                </a:solidFill>
                <a:cs typeface="Times New Roman" pitchFamily="18" charset="0"/>
              </a:rPr>
              <a:t>LRGs </a:t>
            </a:r>
            <a:r>
              <a:rPr lang="en-IN" dirty="0" smtClean="0">
                <a:solidFill>
                  <a:srgbClr val="3111A7"/>
                </a:solidFill>
                <a:cs typeface="Times New Roman" pitchFamily="18" charset="0"/>
              </a:rPr>
              <a:t>with working groups to </a:t>
            </a:r>
            <a:r>
              <a:rPr lang="en-IN" dirty="0">
                <a:solidFill>
                  <a:srgbClr val="3111A7"/>
                </a:solidFill>
                <a:cs typeface="Times New Roman" pitchFamily="18" charset="0"/>
              </a:rPr>
              <a:t>conduct </a:t>
            </a:r>
            <a:r>
              <a:rPr lang="en-IN" dirty="0" smtClean="0">
                <a:solidFill>
                  <a:srgbClr val="3111A7"/>
                </a:solidFill>
                <a:cs typeface="Times New Roman" pitchFamily="18" charset="0"/>
              </a:rPr>
              <a:t>group </a:t>
            </a:r>
            <a:r>
              <a:rPr lang="en-IN" dirty="0">
                <a:solidFill>
                  <a:srgbClr val="3111A7"/>
                </a:solidFill>
                <a:cs typeface="Times New Roman" pitchFamily="18" charset="0"/>
              </a:rPr>
              <a:t>discussions, data collection, transect walk, focus group discussion etc. </a:t>
            </a:r>
            <a:endParaRPr lang="en-IN" dirty="0" smtClean="0">
              <a:solidFill>
                <a:srgbClr val="3111A7"/>
              </a:solidFill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IN" dirty="0" smtClean="0">
                <a:solidFill>
                  <a:srgbClr val="3111A7"/>
                </a:solidFill>
                <a:cs typeface="Times New Roman" pitchFamily="18" charset="0"/>
              </a:rPr>
              <a:t>KSDMA </a:t>
            </a:r>
            <a:r>
              <a:rPr lang="en-IN" dirty="0">
                <a:solidFill>
                  <a:srgbClr val="3111A7"/>
                </a:solidFill>
                <a:cs typeface="Times New Roman" pitchFamily="18" charset="0"/>
              </a:rPr>
              <a:t>provided around 31 </a:t>
            </a:r>
            <a:r>
              <a:rPr lang="en-IN" dirty="0" smtClean="0">
                <a:solidFill>
                  <a:srgbClr val="3111A7"/>
                </a:solidFill>
                <a:cs typeface="Times New Roman" pitchFamily="18" charset="0"/>
              </a:rPr>
              <a:t>layers of maps </a:t>
            </a:r>
            <a:r>
              <a:rPr lang="en-IN" dirty="0">
                <a:solidFill>
                  <a:srgbClr val="3111A7"/>
                </a:solidFill>
                <a:cs typeface="Times New Roman" pitchFamily="18" charset="0"/>
              </a:rPr>
              <a:t>to every </a:t>
            </a:r>
            <a:r>
              <a:rPr lang="en-IN" dirty="0" smtClean="0">
                <a:solidFill>
                  <a:srgbClr val="3111A7"/>
                </a:solidFill>
                <a:cs typeface="Times New Roman" pitchFamily="18" charset="0"/>
              </a:rPr>
              <a:t>LSG</a:t>
            </a:r>
          </a:p>
          <a:p>
            <a:pPr>
              <a:lnSpc>
                <a:spcPct val="150000"/>
              </a:lnSpc>
            </a:pPr>
            <a:r>
              <a:rPr lang="en-IN" dirty="0" smtClean="0">
                <a:solidFill>
                  <a:srgbClr val="3111A7"/>
                </a:solidFill>
                <a:cs typeface="Times New Roman" pitchFamily="18" charset="0"/>
              </a:rPr>
              <a:t>Analysis of data collected and maps</a:t>
            </a:r>
          </a:p>
          <a:p>
            <a:pPr>
              <a:lnSpc>
                <a:spcPct val="150000"/>
              </a:lnSpc>
            </a:pPr>
            <a:r>
              <a:rPr lang="en-IN" dirty="0" smtClean="0">
                <a:solidFill>
                  <a:srgbClr val="3111A7"/>
                </a:solidFill>
                <a:cs typeface="Times New Roman" pitchFamily="18" charset="0"/>
              </a:rPr>
              <a:t>Suggestions for disaster management plan</a:t>
            </a:r>
          </a:p>
          <a:p>
            <a:pPr>
              <a:lnSpc>
                <a:spcPct val="150000"/>
              </a:lnSpc>
            </a:pPr>
            <a:r>
              <a:rPr lang="en-IN" dirty="0" smtClean="0">
                <a:solidFill>
                  <a:srgbClr val="3111A7"/>
                </a:solidFill>
                <a:cs typeface="Times New Roman" pitchFamily="18" charset="0"/>
              </a:rPr>
              <a:t>Discussion the Gram Sabha</a:t>
            </a:r>
          </a:p>
          <a:p>
            <a:pPr>
              <a:lnSpc>
                <a:spcPct val="150000"/>
              </a:lnSpc>
            </a:pPr>
            <a:r>
              <a:rPr lang="en-IN" dirty="0" smtClean="0">
                <a:solidFill>
                  <a:srgbClr val="3111A7"/>
                </a:solidFill>
                <a:cs typeface="Times New Roman" pitchFamily="18" charset="0"/>
              </a:rPr>
              <a:t>Special Development Seminar on Disaster Management</a:t>
            </a:r>
          </a:p>
          <a:p>
            <a:pPr>
              <a:lnSpc>
                <a:spcPct val="150000"/>
              </a:lnSpc>
            </a:pPr>
            <a:endParaRPr lang="en-IN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IN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8903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rgbClr val="C00000"/>
                </a:solidFill>
              </a:rPr>
              <a:t>Further Steps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noProof="0" smtClean="0"/>
              <a:pPr/>
              <a:t>2/24/2020</a:t>
            </a:fld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pPr/>
              <a:t>28</a:t>
            </a:fld>
            <a:endParaRPr lang="en-US" noProof="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5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IN" dirty="0">
                <a:solidFill>
                  <a:srgbClr val="3111A7"/>
                </a:solidFill>
                <a:cs typeface="Times New Roman" pitchFamily="18" charset="0"/>
              </a:rPr>
              <a:t>Incorporation in GPDP</a:t>
            </a:r>
          </a:p>
          <a:p>
            <a:pPr>
              <a:lnSpc>
                <a:spcPct val="150000"/>
              </a:lnSpc>
            </a:pPr>
            <a:r>
              <a:rPr lang="en-IN" dirty="0">
                <a:solidFill>
                  <a:srgbClr val="3111A7"/>
                </a:solidFill>
                <a:cs typeface="Times New Roman" pitchFamily="18" charset="0"/>
              </a:rPr>
              <a:t>Integration of DM plan into GPDP</a:t>
            </a:r>
          </a:p>
          <a:p>
            <a:pPr>
              <a:lnSpc>
                <a:spcPct val="150000"/>
              </a:lnSpc>
            </a:pPr>
            <a:r>
              <a:rPr lang="en-IN" dirty="0" smtClean="0">
                <a:solidFill>
                  <a:srgbClr val="3111A7"/>
                </a:solidFill>
                <a:cs typeface="Times New Roman" pitchFamily="18" charset="0"/>
              </a:rPr>
              <a:t>DM </a:t>
            </a:r>
            <a:r>
              <a:rPr lang="en-IN" dirty="0">
                <a:solidFill>
                  <a:srgbClr val="3111A7"/>
                </a:solidFill>
                <a:cs typeface="Times New Roman" pitchFamily="18" charset="0"/>
              </a:rPr>
              <a:t>Plan to be sent to DPC</a:t>
            </a:r>
          </a:p>
          <a:p>
            <a:pPr>
              <a:lnSpc>
                <a:spcPct val="150000"/>
              </a:lnSpc>
            </a:pPr>
            <a:r>
              <a:rPr lang="en-IN" dirty="0">
                <a:solidFill>
                  <a:srgbClr val="3111A7"/>
                </a:solidFill>
                <a:cs typeface="Times New Roman" pitchFamily="18" charset="0"/>
              </a:rPr>
              <a:t>Vetting by DPC</a:t>
            </a:r>
          </a:p>
          <a:p>
            <a:pPr>
              <a:lnSpc>
                <a:spcPct val="150000"/>
              </a:lnSpc>
            </a:pPr>
            <a:r>
              <a:rPr lang="en-IN" dirty="0">
                <a:solidFill>
                  <a:srgbClr val="3111A7"/>
                </a:solidFill>
                <a:cs typeface="Times New Roman" pitchFamily="18" charset="0"/>
              </a:rPr>
              <a:t>District level seminar</a:t>
            </a:r>
          </a:p>
          <a:p>
            <a:pPr>
              <a:lnSpc>
                <a:spcPct val="150000"/>
              </a:lnSpc>
            </a:pPr>
            <a:r>
              <a:rPr lang="en-IN" dirty="0">
                <a:solidFill>
                  <a:srgbClr val="3111A7"/>
                </a:solidFill>
                <a:cs typeface="Times New Roman" pitchFamily="18" charset="0"/>
              </a:rPr>
              <a:t>To DDMA</a:t>
            </a:r>
          </a:p>
          <a:p>
            <a:pPr>
              <a:lnSpc>
                <a:spcPct val="150000"/>
              </a:lnSpc>
            </a:pPr>
            <a:r>
              <a:rPr lang="en-IN" dirty="0">
                <a:solidFill>
                  <a:srgbClr val="3111A7"/>
                </a:solidFill>
                <a:cs typeface="Times New Roman" pitchFamily="18" charset="0"/>
              </a:rPr>
              <a:t>District Disaster Management Plan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488432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rgbClr val="C00000"/>
                </a:solidFill>
              </a:rPr>
              <a:t>What does it </a:t>
            </a:r>
            <a:r>
              <a:rPr lang="en-IN" dirty="0">
                <a:solidFill>
                  <a:srgbClr val="C00000"/>
                </a:solidFill>
              </a:rPr>
              <a:t>C</a:t>
            </a:r>
            <a:r>
              <a:rPr lang="en-IN" dirty="0" smtClean="0">
                <a:solidFill>
                  <a:srgbClr val="C00000"/>
                </a:solidFill>
              </a:rPr>
              <a:t>ontain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noProof="0" smtClean="0"/>
              <a:pPr/>
              <a:t>2/24/2020</a:t>
            </a:fld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pPr/>
              <a:t>29</a:t>
            </a:fld>
            <a:endParaRPr lang="en-US" noProof="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5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IN" b="1" dirty="0" smtClean="0">
                <a:solidFill>
                  <a:srgbClr val="3111A7"/>
                </a:solidFill>
                <a:latin typeface="Times New Roman" pitchFamily="18" charset="0"/>
                <a:cs typeface="Times New Roman" pitchFamily="18" charset="0"/>
              </a:rPr>
              <a:t>Suggested Actions for </a:t>
            </a:r>
          </a:p>
          <a:p>
            <a:pPr>
              <a:lnSpc>
                <a:spcPct val="150000"/>
              </a:lnSpc>
            </a:pPr>
            <a:r>
              <a:rPr lang="en-IN" b="1" dirty="0" smtClean="0">
                <a:solidFill>
                  <a:srgbClr val="3111A7"/>
                </a:solidFill>
                <a:latin typeface="Times New Roman" pitchFamily="18" charset="0"/>
                <a:cs typeface="Times New Roman" pitchFamily="18" charset="0"/>
              </a:rPr>
              <a:t>Mitigation, Preparedness</a:t>
            </a:r>
            <a:r>
              <a:rPr lang="en-IN" b="1" dirty="0">
                <a:solidFill>
                  <a:srgbClr val="3111A7"/>
                </a:solidFill>
                <a:latin typeface="Times New Roman" pitchFamily="18" charset="0"/>
                <a:cs typeface="Times New Roman" pitchFamily="18" charset="0"/>
              </a:rPr>
              <a:t>, Rescue, relief, rehabilitation, </a:t>
            </a:r>
            <a:endParaRPr lang="en-IN" b="1" dirty="0" smtClean="0">
              <a:solidFill>
                <a:srgbClr val="3111A7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IN" b="1" dirty="0" smtClean="0">
                <a:solidFill>
                  <a:srgbClr val="3111A7"/>
                </a:solidFill>
                <a:latin typeface="Times New Roman" pitchFamily="18" charset="0"/>
                <a:cs typeface="Times New Roman" pitchFamily="18" charset="0"/>
              </a:rPr>
              <a:t>Responsibilities</a:t>
            </a:r>
            <a:endParaRPr lang="en-IN" b="1" dirty="0">
              <a:solidFill>
                <a:srgbClr val="3111A7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IN" b="1" dirty="0" smtClean="0">
                <a:solidFill>
                  <a:srgbClr val="3111A7"/>
                </a:solidFill>
                <a:latin typeface="Times New Roman" pitchFamily="18" charset="0"/>
                <a:cs typeface="Times New Roman" pitchFamily="18" charset="0"/>
              </a:rPr>
              <a:t>Projects to be included in GPDP</a:t>
            </a:r>
          </a:p>
          <a:p>
            <a:pPr>
              <a:lnSpc>
                <a:spcPct val="150000"/>
              </a:lnSpc>
            </a:pPr>
            <a:r>
              <a:rPr lang="en-IN" b="1" dirty="0" smtClean="0">
                <a:solidFill>
                  <a:srgbClr val="3111A7"/>
                </a:solidFill>
                <a:latin typeface="Times New Roman" pitchFamily="18" charset="0"/>
                <a:cs typeface="Times New Roman" pitchFamily="18" charset="0"/>
              </a:rPr>
              <a:t>Suggestions to other tiers of LSGs, departments, district administration, state government</a:t>
            </a:r>
          </a:p>
          <a:p>
            <a:pPr>
              <a:lnSpc>
                <a:spcPct val="150000"/>
              </a:lnSpc>
            </a:pPr>
            <a:r>
              <a:rPr lang="en-IN" b="1" dirty="0" smtClean="0">
                <a:solidFill>
                  <a:srgbClr val="3111A7"/>
                </a:solidFill>
                <a:latin typeface="Times New Roman" pitchFamily="18" charset="0"/>
                <a:cs typeface="Times New Roman" pitchFamily="18" charset="0"/>
              </a:rPr>
              <a:t>Teams </a:t>
            </a:r>
            <a:r>
              <a:rPr lang="en-IN" b="1" dirty="0">
                <a:solidFill>
                  <a:srgbClr val="3111A7"/>
                </a:solidFill>
                <a:latin typeface="Times New Roman" pitchFamily="18" charset="0"/>
                <a:cs typeface="Times New Roman" pitchFamily="18" charset="0"/>
              </a:rPr>
              <a:t>formed (ERTs)</a:t>
            </a:r>
          </a:p>
          <a:p>
            <a:pPr>
              <a:lnSpc>
                <a:spcPct val="150000"/>
              </a:lnSpc>
            </a:pP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21270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pPr/>
              <a:t>3</a:t>
            </a:fld>
            <a:endParaRPr lang="en-US" noProof="0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0" r="16790"/>
          <a:stretch>
            <a:fillRect/>
          </a:stretch>
        </p:blipFill>
        <p:spPr>
          <a:xfrm>
            <a:off x="291153" y="457198"/>
            <a:ext cx="6096767" cy="6123905"/>
          </a:xfrm>
        </p:spPr>
      </p:pic>
      <p:sp>
        <p:nvSpPr>
          <p:cNvPr id="5" name="Text Placeholder 4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IN" dirty="0" smtClean="0">
                <a:hlinkClick r:id="rId3"/>
              </a:rPr>
              <a:t>Remembering Tsunami.mp4</a:t>
            </a:r>
            <a:endParaRPr lang="en-IN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BFFEB-7D66-4958-8CB8-D2B18C6A5A9B}" type="datetime1">
              <a:rPr lang="en-US" noProof="0" smtClean="0"/>
              <a:pPr/>
              <a:t>2/24/2020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4634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rgbClr val="C00000"/>
                </a:solidFill>
              </a:rPr>
              <a:t>Building Capacities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noProof="0" smtClean="0"/>
              <a:pPr/>
              <a:t>2/24/2020</a:t>
            </a:fld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pPr/>
              <a:t>30</a:t>
            </a:fld>
            <a:endParaRPr lang="en-US" noProof="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5"/>
          </p:nvPr>
        </p:nvSpPr>
        <p:spPr>
          <a:xfrm>
            <a:off x="626725" y="1420586"/>
            <a:ext cx="10202238" cy="4481739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b="1" i="1" dirty="0">
                <a:solidFill>
                  <a:srgbClr val="3111A7"/>
                </a:solidFill>
              </a:rPr>
              <a:t>“capacity-building” includes— </a:t>
            </a:r>
            <a:endParaRPr lang="en-US" b="1" i="1" dirty="0" smtClean="0">
              <a:solidFill>
                <a:srgbClr val="3111A7"/>
              </a:solidFill>
            </a:endParaRPr>
          </a:p>
          <a:p>
            <a:pPr marL="571500" indent="-571500" algn="ctr">
              <a:buAutoNum type="romanLcParenBoth"/>
            </a:pPr>
            <a:r>
              <a:rPr lang="en-US" b="1" i="1" dirty="0" smtClean="0">
                <a:solidFill>
                  <a:srgbClr val="3111A7"/>
                </a:solidFill>
              </a:rPr>
              <a:t>identification </a:t>
            </a:r>
            <a:r>
              <a:rPr lang="en-US" b="1" i="1" dirty="0">
                <a:solidFill>
                  <a:srgbClr val="3111A7"/>
                </a:solidFill>
              </a:rPr>
              <a:t>of existing resources and resources to be acquired or created; </a:t>
            </a:r>
            <a:endParaRPr lang="en-US" b="1" i="1" dirty="0" smtClean="0">
              <a:solidFill>
                <a:srgbClr val="3111A7"/>
              </a:solidFill>
            </a:endParaRPr>
          </a:p>
          <a:p>
            <a:pPr marL="571500" indent="-571500" algn="ctr">
              <a:buAutoNum type="romanLcParenBoth"/>
            </a:pPr>
            <a:r>
              <a:rPr lang="en-US" b="1" i="1" dirty="0" smtClean="0">
                <a:solidFill>
                  <a:srgbClr val="3111A7"/>
                </a:solidFill>
              </a:rPr>
              <a:t>acquiring </a:t>
            </a:r>
            <a:r>
              <a:rPr lang="en-US" b="1" i="1" dirty="0">
                <a:solidFill>
                  <a:srgbClr val="3111A7"/>
                </a:solidFill>
              </a:rPr>
              <a:t>or creating resources identified under sub-clause (i); </a:t>
            </a:r>
            <a:endParaRPr lang="en-US" b="1" i="1" dirty="0" smtClean="0">
              <a:solidFill>
                <a:srgbClr val="3111A7"/>
              </a:solidFill>
            </a:endParaRPr>
          </a:p>
          <a:p>
            <a:pPr marL="571500" indent="-571500" algn="ctr">
              <a:buAutoNum type="romanLcParenBoth"/>
            </a:pPr>
            <a:r>
              <a:rPr lang="en-US" b="1" i="1" dirty="0" err="1" smtClean="0">
                <a:solidFill>
                  <a:srgbClr val="3111A7"/>
                </a:solidFill>
              </a:rPr>
              <a:t>organisation</a:t>
            </a:r>
            <a:r>
              <a:rPr lang="en-US" b="1" i="1" dirty="0" smtClean="0">
                <a:solidFill>
                  <a:srgbClr val="3111A7"/>
                </a:solidFill>
              </a:rPr>
              <a:t> </a:t>
            </a:r>
            <a:r>
              <a:rPr lang="en-US" b="1" i="1" dirty="0">
                <a:solidFill>
                  <a:srgbClr val="3111A7"/>
                </a:solidFill>
              </a:rPr>
              <a:t>and training of personnel and coordination of such training for effective management of </a:t>
            </a:r>
            <a:r>
              <a:rPr lang="en-US" b="1" i="1" dirty="0" smtClean="0">
                <a:solidFill>
                  <a:srgbClr val="3111A7"/>
                </a:solidFill>
              </a:rPr>
              <a:t>disasters</a:t>
            </a:r>
          </a:p>
          <a:p>
            <a:pPr>
              <a:lnSpc>
                <a:spcPct val="200000"/>
              </a:lnSpc>
            </a:pPr>
            <a:r>
              <a:rPr lang="en-IN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Trainings </a:t>
            </a:r>
            <a:r>
              <a:rPr lang="en-IN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for this DM Plan preparation were organised by KILA in association with </a:t>
            </a:r>
            <a:r>
              <a:rPr lang="en-IN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KSDMA</a:t>
            </a:r>
          </a:p>
          <a:p>
            <a:pPr>
              <a:lnSpc>
                <a:spcPct val="200000"/>
              </a:lnSpc>
            </a:pPr>
            <a:r>
              <a:rPr lang="en-IN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Various Phases</a:t>
            </a:r>
          </a:p>
          <a:p>
            <a:pPr>
              <a:lnSpc>
                <a:spcPct val="200000"/>
              </a:lnSpc>
            </a:pP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5087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pPr/>
              <a:t>31</a:t>
            </a:fld>
            <a:endParaRPr lang="en-US" noProof="0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6" r="23396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IN" b="1" dirty="0" smtClean="0">
                <a:solidFill>
                  <a:srgbClr val="3111A7"/>
                </a:solidFill>
              </a:rPr>
              <a:t>1</a:t>
            </a:r>
            <a:r>
              <a:rPr lang="en-IN" b="1" baseline="30000" dirty="0" smtClean="0">
                <a:solidFill>
                  <a:srgbClr val="3111A7"/>
                </a:solidFill>
              </a:rPr>
              <a:t>st</a:t>
            </a:r>
            <a:r>
              <a:rPr lang="en-IN" b="1" dirty="0" smtClean="0">
                <a:solidFill>
                  <a:srgbClr val="3111A7"/>
                </a:solidFill>
              </a:rPr>
              <a:t> Phase DM Training</a:t>
            </a:r>
            <a:endParaRPr lang="en-IN" b="1" dirty="0">
              <a:solidFill>
                <a:srgbClr val="3111A7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noProof="0" smtClean="0"/>
              <a:pPr/>
              <a:t>2/24/2020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5652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pPr/>
              <a:t>32</a:t>
            </a:fld>
            <a:endParaRPr lang="en-US" noProof="0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8" r="28158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IN" b="1" dirty="0" smtClean="0">
                <a:solidFill>
                  <a:srgbClr val="3111A7"/>
                </a:solidFill>
              </a:rPr>
              <a:t>2</a:t>
            </a:r>
            <a:r>
              <a:rPr lang="en-IN" b="1" baseline="30000" dirty="0" smtClean="0">
                <a:solidFill>
                  <a:srgbClr val="3111A7"/>
                </a:solidFill>
              </a:rPr>
              <a:t>nd</a:t>
            </a:r>
            <a:r>
              <a:rPr lang="en-IN" b="1" dirty="0" smtClean="0">
                <a:solidFill>
                  <a:srgbClr val="3111A7"/>
                </a:solidFill>
              </a:rPr>
              <a:t> Phase DM Training</a:t>
            </a:r>
            <a:endParaRPr lang="en-IN" b="1" dirty="0">
              <a:solidFill>
                <a:srgbClr val="3111A7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BFFEB-7D66-4958-8CB8-D2B18C6A5A9B}" type="datetime1">
              <a:rPr lang="en-US" noProof="0" smtClean="0"/>
              <a:pPr/>
              <a:t>2/24/2020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9953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pPr/>
              <a:t>33</a:t>
            </a:fld>
            <a:endParaRPr lang="en-US" noProof="0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8" r="14528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IN" b="1" dirty="0" smtClean="0">
                <a:solidFill>
                  <a:srgbClr val="3111A7"/>
                </a:solidFill>
              </a:rPr>
              <a:t>3</a:t>
            </a:r>
            <a:r>
              <a:rPr lang="en-IN" b="1" baseline="30000" dirty="0" smtClean="0">
                <a:solidFill>
                  <a:srgbClr val="3111A7"/>
                </a:solidFill>
              </a:rPr>
              <a:t>rd</a:t>
            </a:r>
            <a:r>
              <a:rPr lang="en-IN" b="1" dirty="0" smtClean="0">
                <a:solidFill>
                  <a:srgbClr val="3111A7"/>
                </a:solidFill>
              </a:rPr>
              <a:t> Phase DM Training</a:t>
            </a:r>
            <a:endParaRPr lang="en-IN" b="1" dirty="0">
              <a:solidFill>
                <a:srgbClr val="3111A7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BFFEB-7D66-4958-8CB8-D2B18C6A5A9B}" type="datetime1">
              <a:rPr lang="en-US" noProof="0" smtClean="0"/>
              <a:pPr/>
              <a:t>2/24/2020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7296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pPr/>
              <a:t>34</a:t>
            </a:fld>
            <a:endParaRPr lang="en-US" noProof="0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8" r="14528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IN" b="1" dirty="0" smtClean="0">
                <a:solidFill>
                  <a:srgbClr val="3111A7"/>
                </a:solidFill>
              </a:rPr>
              <a:t>4</a:t>
            </a:r>
            <a:r>
              <a:rPr lang="en-IN" b="1" baseline="30000" dirty="0" smtClean="0">
                <a:solidFill>
                  <a:srgbClr val="3111A7"/>
                </a:solidFill>
              </a:rPr>
              <a:t>th</a:t>
            </a:r>
            <a:r>
              <a:rPr lang="en-IN" b="1" dirty="0" smtClean="0">
                <a:solidFill>
                  <a:srgbClr val="3111A7"/>
                </a:solidFill>
              </a:rPr>
              <a:t> Phase DM Training</a:t>
            </a:r>
            <a:endParaRPr lang="en-IN" b="1" dirty="0">
              <a:solidFill>
                <a:srgbClr val="3111A7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BFFEB-7D66-4958-8CB8-D2B18C6A5A9B}" type="datetime1">
              <a:rPr lang="en-US" noProof="0" smtClean="0"/>
              <a:pPr/>
              <a:t>2/24/2020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3317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762000"/>
            <a:ext cx="10363200" cy="222885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Maps for</a:t>
            </a:r>
            <a:br>
              <a:rPr lang="en-US" sz="3600" dirty="0" smtClean="0">
                <a:solidFill>
                  <a:srgbClr val="C00000"/>
                </a:solidFill>
              </a:rPr>
            </a:br>
            <a:r>
              <a:rPr lang="en-US" sz="3600" dirty="0" err="1" smtClean="0">
                <a:solidFill>
                  <a:srgbClr val="C00000"/>
                </a:solidFill>
              </a:rPr>
              <a:t>Panchayath</a:t>
            </a:r>
            <a:r>
              <a:rPr lang="en-US" sz="3600" dirty="0" smtClean="0">
                <a:solidFill>
                  <a:srgbClr val="C00000"/>
                </a:solidFill>
              </a:rPr>
              <a:t> Disaster Management Plan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30400" y="2895600"/>
            <a:ext cx="8534400" cy="762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Avarnoor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Gramapanchayath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219200" y="4038600"/>
            <a:ext cx="10363200" cy="2228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Prepared by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latin typeface="+mj-lt"/>
                <a:ea typeface="+mj-ea"/>
                <a:cs typeface="+mj-cs"/>
              </a:rPr>
              <a:t>Kerala State Emergency Operations Centre(KSEOC)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KSDMA</a:t>
            </a:r>
          </a:p>
        </p:txBody>
      </p:sp>
      <p:pic>
        <p:nvPicPr>
          <p:cNvPr id="5" name="Picture 4" descr="Government_of_Kerala_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0001" y="3962400"/>
            <a:ext cx="1248593" cy="609600"/>
          </a:xfrm>
          <a:prstGeom prst="rect">
            <a:avLst/>
          </a:prstGeom>
        </p:spPr>
      </p:pic>
      <p:pic>
        <p:nvPicPr>
          <p:cNvPr id="6" name="Picture 5" descr="Warning_SDM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04000" y="3876147"/>
            <a:ext cx="1117600" cy="80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01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arthquake-221_Thrissur_Avannoor_GP copy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457200" y="519114"/>
            <a:ext cx="5486400" cy="5818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Flood affected 2018-221_Thrissur_Avannoor_GP copy.jpg"/>
          <p:cNvPicPr>
            <a:picLocks noGrp="1" noChangeAspect="1"/>
          </p:cNvPicPr>
          <p:nvPr isPhoto="1"/>
        </p:nvPicPr>
        <p:blipFill>
          <a:blip r:embed="rId3" cstate="screen">
            <a:lum/>
          </a:blip>
          <a:stretch>
            <a:fillRect/>
          </a:stretch>
        </p:blipFill>
        <p:spPr>
          <a:xfrm>
            <a:off x="6248400" y="519114"/>
            <a:ext cx="5486400" cy="58181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029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munication-221_Thrissur_Avannoor_GP copy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457200" y="519114"/>
            <a:ext cx="5486400" cy="5818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DroughtProne-221_Thrissur_Avannoor_GP copy.jpg"/>
          <p:cNvPicPr>
            <a:picLocks noGrp="1" noChangeAspect="1"/>
          </p:cNvPicPr>
          <p:nvPr isPhoto="1"/>
        </p:nvPicPr>
        <p:blipFill>
          <a:blip r:embed="rId3" cstate="screen">
            <a:lum/>
          </a:blip>
          <a:stretch>
            <a:fillRect/>
          </a:stretch>
        </p:blipFill>
        <p:spPr>
          <a:xfrm>
            <a:off x="6248400" y="519114"/>
            <a:ext cx="5486400" cy="58181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030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ood affected 2019-221_Thrissur_Avannoor_GP copy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457200" y="519114"/>
            <a:ext cx="5486400" cy="5818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FloodProneVSLanduse-221_Thrissur_Avannoor_GP copy.jpg"/>
          <p:cNvPicPr>
            <a:picLocks noGrp="1" noChangeAspect="1"/>
          </p:cNvPicPr>
          <p:nvPr isPhoto="1"/>
        </p:nvPicPr>
        <p:blipFill>
          <a:blip r:embed="rId3" cstate="screen">
            <a:lum/>
          </a:blip>
          <a:stretch>
            <a:fillRect/>
          </a:stretch>
        </p:blipFill>
        <p:spPr>
          <a:xfrm>
            <a:off x="6096000" y="582614"/>
            <a:ext cx="5486400" cy="58181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224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oodProneVSCommunication-221_Thrissur_Avannoor_GP copy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457200" y="519114"/>
            <a:ext cx="5486400" cy="5818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FloodProneVSInfrastructures-221_Thrissur_Avannoor_GP copy.jpg"/>
          <p:cNvPicPr>
            <a:picLocks noGrp="1" noChangeAspect="1"/>
          </p:cNvPicPr>
          <p:nvPr isPhoto="1"/>
        </p:nvPicPr>
        <p:blipFill>
          <a:blip r:embed="rId3" cstate="screen">
            <a:lum/>
          </a:blip>
          <a:stretch>
            <a:fillRect/>
          </a:stretch>
        </p:blipFill>
        <p:spPr>
          <a:xfrm>
            <a:off x="6248400" y="519114"/>
            <a:ext cx="5486400" cy="58181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676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 smtClean="0">
                <a:solidFill>
                  <a:srgbClr val="C00000"/>
                </a:solidFill>
              </a:rPr>
              <a:t>Okhi</a:t>
            </a:r>
            <a:r>
              <a:rPr lang="en-IN" dirty="0" smtClean="0">
                <a:solidFill>
                  <a:srgbClr val="C00000"/>
                </a:solidFill>
              </a:rPr>
              <a:t> in 2016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pPr/>
              <a:t>4</a:t>
            </a:fld>
            <a:endParaRPr lang="en-US" noProof="0" dirty="0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23" name="Text Placeholder 22"/>
          <p:cNvSpPr>
            <a:spLocks noGrp="1"/>
          </p:cNvSpPr>
          <p:nvPr>
            <p:ph type="body" idx="1"/>
          </p:nvPr>
        </p:nvSpPr>
        <p:spPr>
          <a:xfrm>
            <a:off x="6735627" y="2431149"/>
            <a:ext cx="4584212" cy="2048383"/>
          </a:xfrm>
        </p:spPr>
        <p:txBody>
          <a:bodyPr>
            <a:normAutofit/>
          </a:bodyPr>
          <a:lstStyle/>
          <a:p>
            <a:r>
              <a:rPr lang="en-IN" dirty="0" err="1" smtClean="0">
                <a:hlinkClick r:id="rId2"/>
              </a:rPr>
              <a:t>Okhi</a:t>
            </a:r>
            <a:r>
              <a:rPr lang="en-IN" dirty="0" smtClean="0">
                <a:hlinkClick r:id="rId2"/>
              </a:rPr>
              <a:t> in 2016.mp4</a:t>
            </a:r>
            <a:endParaRPr lang="en-IN" dirty="0" smtClean="0"/>
          </a:p>
          <a:p>
            <a:endParaRPr lang="en-IN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0A551-48C9-48F6-BF4E-DE641842128B}" type="datetime1">
              <a:rPr lang="en-US" noProof="0" smtClean="0"/>
              <a:pPr/>
              <a:t>2/24/2020</a:t>
            </a:fld>
            <a:endParaRPr lang="en-US" noProof="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19" y="450761"/>
            <a:ext cx="5743977" cy="5962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oodProneVSTransportation-221_Thrissur_Avannoor_GP copy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457200" y="519114"/>
            <a:ext cx="5486400" cy="5818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GoogleSat-221_Thrissur_Avannoor_GP copy.jpg"/>
          <p:cNvPicPr>
            <a:picLocks noGrp="1" noChangeAspect="1"/>
          </p:cNvPicPr>
          <p:nvPr isPhoto="1"/>
        </p:nvPicPr>
        <p:blipFill>
          <a:blip r:embed="rId3" cstate="screen">
            <a:lum/>
          </a:blip>
          <a:stretch>
            <a:fillRect/>
          </a:stretch>
        </p:blipFill>
        <p:spPr>
          <a:xfrm>
            <a:off x="6248400" y="519114"/>
            <a:ext cx="5486400" cy="58181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884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frastructures-221_Thrissur_Avannoor_GP copy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457200" y="519114"/>
            <a:ext cx="5486400" cy="5818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Landslide affected 2018-221_Thrissur_Avannoor_GP copy.jpg"/>
          <p:cNvPicPr>
            <a:picLocks noGrp="1" noChangeAspect="1"/>
          </p:cNvPicPr>
          <p:nvPr isPhoto="1"/>
        </p:nvPicPr>
        <p:blipFill>
          <a:blip r:embed="rId3" cstate="screen">
            <a:lum/>
          </a:blip>
          <a:stretch>
            <a:fillRect/>
          </a:stretch>
        </p:blipFill>
        <p:spPr>
          <a:xfrm>
            <a:off x="6248400" y="519114"/>
            <a:ext cx="5486400" cy="58181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045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ndslide affected 2019-221_Thrissur_Avannoor_GP copy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457200" y="519114"/>
            <a:ext cx="5486400" cy="5818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LandslideProneVSCommunication-221_Thrissur_Avannoor_GP copy.jpg"/>
          <p:cNvPicPr>
            <a:picLocks noGrp="1" noChangeAspect="1"/>
          </p:cNvPicPr>
          <p:nvPr isPhoto="1"/>
        </p:nvPicPr>
        <p:blipFill>
          <a:blip r:embed="rId3" cstate="screen">
            <a:lum/>
          </a:blip>
          <a:stretch>
            <a:fillRect/>
          </a:stretch>
        </p:blipFill>
        <p:spPr>
          <a:xfrm>
            <a:off x="6248400" y="519114"/>
            <a:ext cx="5486400" cy="58181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428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ndslideProneVSInfrastructures-221_Thrissur_Avannoor_GP copy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457200" y="519114"/>
            <a:ext cx="5486400" cy="5818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LandslideProneVSLanduse-221_Thrissur_Avannoor_GP copy.jpg"/>
          <p:cNvPicPr>
            <a:picLocks noGrp="1" noChangeAspect="1"/>
          </p:cNvPicPr>
          <p:nvPr isPhoto="1"/>
        </p:nvPicPr>
        <p:blipFill>
          <a:blip r:embed="rId3" cstate="screen">
            <a:lum/>
          </a:blip>
          <a:stretch>
            <a:fillRect/>
          </a:stretch>
        </p:blipFill>
        <p:spPr>
          <a:xfrm>
            <a:off x="6248400" y="519114"/>
            <a:ext cx="5486400" cy="58181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363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ndslideProneVSsatellite-221_Thrissur_Avannoor_GP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457200" y="519114"/>
            <a:ext cx="5486400" cy="5818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LandslideProneVSTransportation-221_Thrissur_Avannoor_GP.jpg"/>
          <p:cNvPicPr>
            <a:picLocks noGrp="1" noChangeAspect="1"/>
          </p:cNvPicPr>
          <p:nvPr isPhoto="1"/>
        </p:nvPicPr>
        <p:blipFill>
          <a:blip r:embed="rId3" cstate="screen">
            <a:lum/>
          </a:blip>
          <a:stretch>
            <a:fillRect/>
          </a:stretch>
        </p:blipFill>
        <p:spPr>
          <a:xfrm>
            <a:off x="6248400" y="519114"/>
            <a:ext cx="5486400" cy="58181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675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nduse2000-221_Thrissur_Avannoor_GP copy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457200" y="519114"/>
            <a:ext cx="5486400" cy="5818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Landuse2010-221_Thrissur_Avannoor_GP copy.jpg"/>
          <p:cNvPicPr>
            <a:picLocks noGrp="1" noChangeAspect="1"/>
          </p:cNvPicPr>
          <p:nvPr isPhoto="1"/>
        </p:nvPicPr>
        <p:blipFill>
          <a:blip r:embed="rId3" cstate="screen">
            <a:lum/>
          </a:blip>
          <a:stretch>
            <a:fillRect/>
          </a:stretch>
        </p:blipFill>
        <p:spPr>
          <a:xfrm>
            <a:off x="6248400" y="519114"/>
            <a:ext cx="5486400" cy="58181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571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ilType-221_Thrissur_Avannoor_GP copy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457200" y="519114"/>
            <a:ext cx="5486400" cy="5818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Topography-221_Thrissur_Avannoor_GP.jpg"/>
          <p:cNvPicPr>
            <a:picLocks noGrp="1" noChangeAspect="1"/>
          </p:cNvPicPr>
          <p:nvPr isPhoto="1"/>
        </p:nvPicPr>
        <p:blipFill>
          <a:blip r:embed="rId3" cstate="screen">
            <a:lum/>
          </a:blip>
          <a:stretch>
            <a:fillRect/>
          </a:stretch>
        </p:blipFill>
        <p:spPr>
          <a:xfrm>
            <a:off x="6248400" y="519114"/>
            <a:ext cx="5486400" cy="58181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405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nsportation-221_Thrissur_Avannoor_GP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457200" y="519114"/>
            <a:ext cx="5486400" cy="5818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WaterKiosk-221_Thrissur_Avannoor_GP copy.jpg"/>
          <p:cNvPicPr>
            <a:picLocks noGrp="1" noChangeAspect="1"/>
          </p:cNvPicPr>
          <p:nvPr isPhoto="1"/>
        </p:nvPicPr>
        <p:blipFill>
          <a:blip r:embed="rId3" cstate="screen">
            <a:lum/>
          </a:blip>
          <a:stretch>
            <a:fillRect/>
          </a:stretch>
        </p:blipFill>
        <p:spPr>
          <a:xfrm>
            <a:off x="6248400" y="519114"/>
            <a:ext cx="5486400" cy="58181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45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loodProneVSsatellite-221_Thrissur_Avannoor_GP copy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812800" y="533400"/>
            <a:ext cx="5486400" cy="58181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119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pPr/>
              <a:t>49</a:t>
            </a:fld>
            <a:endParaRPr lang="en-US" noProof="0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8" r="14528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IN" b="1" dirty="0" smtClean="0">
                <a:solidFill>
                  <a:srgbClr val="3111A7"/>
                </a:solidFill>
              </a:rPr>
              <a:t>Gram Sabha in session</a:t>
            </a:r>
            <a:endParaRPr lang="en-IN" b="1" dirty="0">
              <a:solidFill>
                <a:srgbClr val="3111A7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BFFEB-7D66-4958-8CB8-D2B18C6A5A9B}" type="datetime1">
              <a:rPr lang="en-US" noProof="0" smtClean="0"/>
              <a:pPr/>
              <a:t>2/24/2020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9771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rgbClr val="C00000"/>
                </a:solidFill>
              </a:rPr>
              <a:t>2018 August in Kerala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noProof="0" smtClean="0"/>
              <a:pPr/>
              <a:t>2/24/2020</a:t>
            </a:fld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pPr/>
              <a:t>5</a:t>
            </a:fld>
            <a:endParaRPr lang="en-US" noProof="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5"/>
          </p:nvPr>
        </p:nvSpPr>
        <p:spPr/>
        <p:txBody>
          <a:bodyPr/>
          <a:lstStyle/>
          <a:p>
            <a:r>
              <a:rPr lang="en-IN" dirty="0" smtClean="0">
                <a:hlinkClick r:id="rId2"/>
              </a:rPr>
              <a:t>flood videos\Floods 1.MPG</a:t>
            </a:r>
            <a:endParaRPr lang="en-IN" dirty="0" smtClean="0"/>
          </a:p>
          <a:p>
            <a:r>
              <a:rPr lang="en-IN" dirty="0" smtClean="0">
                <a:hlinkClick r:id="rId3"/>
              </a:rPr>
              <a:t>flood videos\Floods 2.MPG</a:t>
            </a:r>
            <a:endParaRPr lang="en-IN" dirty="0" smtClean="0"/>
          </a:p>
          <a:p>
            <a:r>
              <a:rPr lang="en-IN" dirty="0" smtClean="0">
                <a:hlinkClick r:id="rId4"/>
              </a:rPr>
              <a:t>flood videos\Floods 3.MPG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302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rgbClr val="C00000"/>
                </a:solidFill>
                <a:hlinkClick r:id="rId2" action="ppaction://hlinkfile"/>
              </a:rPr>
              <a:t>Structure of DM Plan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76F57DC-E5C1-4D52-A341-67E5D6647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/>
              <a:pPr/>
              <a:t>2/24/2020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13AC799-F01F-40A4-9433-15D791E6B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17" name="Content Placeholder 16"/>
          <p:cNvPicPr>
            <a:picLocks noGrp="1" noChangeAspect="1"/>
          </p:cNvPicPr>
          <p:nvPr>
            <p:ph sz="quarter" idx="2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7"/>
          <a:stretch/>
        </p:blipFill>
        <p:spPr>
          <a:xfrm>
            <a:off x="5215945" y="1003434"/>
            <a:ext cx="4185632" cy="5311015"/>
          </a:xfrm>
        </p:spPr>
      </p:pic>
    </p:spTree>
    <p:extLst>
      <p:ext uri="{BB962C8B-B14F-4D97-AF65-F5344CB8AC3E}">
        <p14:creationId xmlns:p14="http://schemas.microsoft.com/office/powerpoint/2010/main" val="355004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04916" y="1535107"/>
            <a:ext cx="4584212" cy="540000"/>
          </a:xfrm>
        </p:spPr>
        <p:txBody>
          <a:bodyPr/>
          <a:lstStyle/>
          <a:p>
            <a:r>
              <a:rPr lang="en-IN" dirty="0" smtClean="0"/>
              <a:t>  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9A55FF9-7ABA-4DBF-88DE-CDB55A36D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13"/>
          </p:nvPr>
        </p:nvSpPr>
        <p:spPr>
          <a:xfrm>
            <a:off x="5825447" y="2923504"/>
            <a:ext cx="5433607" cy="3013014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IN" dirty="0" smtClean="0">
                <a:solidFill>
                  <a:srgbClr val="3111A7"/>
                </a:solidFill>
                <a:cs typeface="Times New Roman" pitchFamily="18" charset="0"/>
              </a:rPr>
              <a:t>Information about LSG</a:t>
            </a:r>
          </a:p>
          <a:p>
            <a:pPr>
              <a:lnSpc>
                <a:spcPct val="150000"/>
              </a:lnSpc>
            </a:pPr>
            <a:r>
              <a:rPr lang="en-IN" dirty="0" smtClean="0">
                <a:solidFill>
                  <a:srgbClr val="3111A7"/>
                </a:solidFill>
                <a:cs typeface="Times New Roman" pitchFamily="18" charset="0"/>
              </a:rPr>
              <a:t>Revenue villages</a:t>
            </a:r>
          </a:p>
          <a:p>
            <a:pPr>
              <a:lnSpc>
                <a:spcPct val="150000"/>
              </a:lnSpc>
            </a:pPr>
            <a:r>
              <a:rPr lang="en-IN" dirty="0" smtClean="0">
                <a:solidFill>
                  <a:srgbClr val="3111A7"/>
                </a:solidFill>
                <a:cs typeface="Times New Roman" pitchFamily="18" charset="0"/>
              </a:rPr>
              <a:t>Population statistics</a:t>
            </a:r>
          </a:p>
          <a:p>
            <a:pPr>
              <a:lnSpc>
                <a:spcPct val="150000"/>
              </a:lnSpc>
            </a:pPr>
            <a:r>
              <a:rPr lang="en-IN" dirty="0" smtClean="0">
                <a:solidFill>
                  <a:srgbClr val="3111A7"/>
                </a:solidFill>
                <a:cs typeface="Times New Roman" pitchFamily="18" charset="0"/>
              </a:rPr>
              <a:t>Number of wards</a:t>
            </a:r>
          </a:p>
          <a:p>
            <a:pPr>
              <a:lnSpc>
                <a:spcPct val="150000"/>
              </a:lnSpc>
            </a:pPr>
            <a:r>
              <a:rPr lang="en-IN" dirty="0" smtClean="0">
                <a:solidFill>
                  <a:srgbClr val="3111A7"/>
                </a:solidFill>
                <a:cs typeface="Times New Roman" pitchFamily="18" charset="0"/>
              </a:rPr>
              <a:t>Major occupation</a:t>
            </a:r>
          </a:p>
          <a:p>
            <a:pPr>
              <a:lnSpc>
                <a:spcPct val="150000"/>
              </a:lnSpc>
            </a:pPr>
            <a:r>
              <a:rPr lang="en-IN" dirty="0" smtClean="0">
                <a:solidFill>
                  <a:srgbClr val="3111A7"/>
                </a:solidFill>
                <a:cs typeface="Times New Roman" pitchFamily="18" charset="0"/>
              </a:rPr>
              <a:t>Altitudes and latitudes</a:t>
            </a:r>
            <a:endParaRPr lang="en-IN" dirty="0">
              <a:solidFill>
                <a:srgbClr val="3111A7"/>
              </a:solidFill>
              <a:cs typeface="Times New Roman" pitchFamily="18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  </a:t>
            </a:r>
            <a:endParaRPr lang="en-IN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3D52D66-589E-45FC-9EB3-05D35D620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/>
              <a:pPr/>
              <a:t>2/24/2020</a:t>
            </a:fld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72" y="555334"/>
            <a:ext cx="2217380" cy="979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15972" y="2923504"/>
            <a:ext cx="50378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CHAPTER -1</a:t>
            </a:r>
          </a:p>
          <a:p>
            <a:r>
              <a:rPr lang="en-IN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General Information</a:t>
            </a:r>
            <a:endParaRPr lang="en-IN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30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1600" y="1489063"/>
            <a:ext cx="4584212" cy="540000"/>
          </a:xfrm>
        </p:spPr>
        <p:txBody>
          <a:bodyPr/>
          <a:lstStyle/>
          <a:p>
            <a:endParaRPr lang="en-IN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pPr/>
              <a:t>52</a:t>
            </a:fld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3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200000"/>
              </a:lnSpc>
            </a:pPr>
            <a:r>
              <a:rPr lang="en-IN" dirty="0" smtClean="0">
                <a:solidFill>
                  <a:srgbClr val="3111A7"/>
                </a:solidFill>
                <a:cs typeface="Times New Roman" pitchFamily="18" charset="0"/>
              </a:rPr>
              <a:t>Disaster prone areas </a:t>
            </a:r>
          </a:p>
          <a:p>
            <a:pPr>
              <a:lnSpc>
                <a:spcPct val="200000"/>
              </a:lnSpc>
            </a:pPr>
            <a:r>
              <a:rPr lang="en-IN" dirty="0" smtClean="0">
                <a:solidFill>
                  <a:srgbClr val="3111A7"/>
                </a:solidFill>
                <a:cs typeface="Times New Roman" pitchFamily="18" charset="0"/>
              </a:rPr>
              <a:t>With the help of maps provided by KSDMA and data collected</a:t>
            </a:r>
            <a:endParaRPr lang="en-IN" dirty="0">
              <a:solidFill>
                <a:srgbClr val="3111A7"/>
              </a:solidFill>
              <a:cs typeface="Times New Roman" pitchFamily="18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6411600" y="2133200"/>
            <a:ext cx="4584212" cy="540000"/>
          </a:xfrm>
        </p:spPr>
        <p:txBody>
          <a:bodyPr/>
          <a:lstStyle/>
          <a:p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BFFEB-7D66-4958-8CB8-D2B18C6A5A9B}" type="datetime1">
              <a:rPr lang="en-US" noProof="0" smtClean="0"/>
              <a:pPr/>
              <a:t>2/24/2020</a:t>
            </a:fld>
            <a:endParaRPr lang="en-US" noProof="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00" y="478062"/>
            <a:ext cx="2047875" cy="9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15600" y="3042983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N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CHAPTER </a:t>
            </a:r>
            <a:r>
              <a:rPr lang="en-IN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-2</a:t>
            </a:r>
            <a:endParaRPr lang="en-IN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IN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Disaster Proneness and Analysis</a:t>
            </a:r>
            <a:endParaRPr lang="en-IN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75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rgbClr val="C00000"/>
                </a:solidFill>
              </a:rPr>
              <a:t>Maps 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pPr/>
              <a:t>53</a:t>
            </a:fld>
            <a:endParaRPr lang="en-US" noProof="0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8" name="Text Placeholder 7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IN" dirty="0" smtClean="0">
                <a:solidFill>
                  <a:srgbClr val="3111A7"/>
                </a:solidFill>
              </a:rPr>
              <a:t>Flood prone areas</a:t>
            </a:r>
            <a:endParaRPr lang="en-IN" dirty="0">
              <a:solidFill>
                <a:srgbClr val="3111A7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  </a:t>
            </a:r>
            <a:endParaRPr lang="en-IN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noProof="0" smtClean="0"/>
              <a:pPr/>
              <a:t>2/24/2020</a:t>
            </a:fld>
            <a:endParaRPr lang="en-US" noProof="0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87" y="399245"/>
            <a:ext cx="5821251" cy="6207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805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4089" y="1797287"/>
            <a:ext cx="5270643" cy="540000"/>
          </a:xfrm>
        </p:spPr>
        <p:txBody>
          <a:bodyPr>
            <a:normAutofit fontScale="90000"/>
          </a:bodyPr>
          <a:lstStyle/>
          <a:p>
            <a:r>
              <a:rPr lang="en-IN" dirty="0" smtClean="0">
                <a:solidFill>
                  <a:srgbClr val="C00000"/>
                </a:solidFill>
              </a:rPr>
              <a:t>Flood Proneness and Land Use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pPr/>
              <a:t>54</a:t>
            </a:fld>
            <a:endParaRPr lang="en-US" noProof="0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Text Placeholder 4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IN" dirty="0" smtClean="0"/>
              <a:t>  </a:t>
            </a:r>
            <a:endParaRPr lang="en-IN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  </a:t>
            </a:r>
            <a:endParaRPr lang="en-IN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BFFEB-7D66-4958-8CB8-D2B18C6A5A9B}" type="datetime1">
              <a:rPr lang="en-US" noProof="0" smtClean="0"/>
              <a:pPr/>
              <a:t>2/24/2020</a:t>
            </a:fld>
            <a:endParaRPr lang="en-US" noProof="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87" y="399245"/>
            <a:ext cx="5692461" cy="6078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304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pPr/>
              <a:t>55</a:t>
            </a:fld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3"/>
          </p:nvPr>
        </p:nvSpPr>
        <p:spPr/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IN" dirty="0" smtClean="0">
                <a:solidFill>
                  <a:srgbClr val="3111A7"/>
                </a:solidFill>
                <a:cs typeface="Times New Roman" pitchFamily="18" charset="0"/>
              </a:rPr>
              <a:t>Details about the teams to be formed for the coordination during the time of disaster</a:t>
            </a:r>
            <a:r>
              <a:rPr lang="en-IN" dirty="0" smtClean="0">
                <a:cs typeface="Times New Roman" pitchFamily="18" charset="0"/>
              </a:rPr>
              <a:t>. </a:t>
            </a:r>
            <a:endParaRPr lang="en-IN" dirty="0">
              <a:cs typeface="Times New Roman" pitchFamily="18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BFFEB-7D66-4958-8CB8-D2B18C6A5A9B}" type="datetime1">
              <a:rPr lang="en-US" noProof="0" smtClean="0"/>
              <a:pPr/>
              <a:t>2/24/2020</a:t>
            </a:fld>
            <a:endParaRPr lang="en-US" noProof="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26" y="439425"/>
            <a:ext cx="2047875" cy="9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461426" y="310786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N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CHAPTER </a:t>
            </a:r>
            <a:r>
              <a:rPr lang="en-IN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-3</a:t>
            </a:r>
            <a:endParaRPr lang="en-IN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IN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Disaster Response Plan</a:t>
            </a:r>
            <a:endParaRPr lang="en-IN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26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pPr/>
              <a:t>56</a:t>
            </a:fld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3"/>
          </p:nvPr>
        </p:nvSpPr>
        <p:spPr/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IN" dirty="0" smtClean="0">
                <a:solidFill>
                  <a:srgbClr val="3111A7"/>
                </a:solidFill>
                <a:cs typeface="Times New Roman" pitchFamily="18" charset="0"/>
              </a:rPr>
              <a:t>Key factors to be considered while preparation, mitigation and social empowerment activities </a:t>
            </a:r>
            <a:endParaRPr lang="en-IN" dirty="0">
              <a:solidFill>
                <a:srgbClr val="3111A7"/>
              </a:solidFill>
              <a:cs typeface="Times New Roman" pitchFamily="18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BFFEB-7D66-4958-8CB8-D2B18C6A5A9B}" type="datetime1">
              <a:rPr lang="en-US" noProof="0" smtClean="0"/>
              <a:pPr/>
              <a:t>2/24/2020</a:t>
            </a:fld>
            <a:endParaRPr lang="en-US" noProof="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26" y="387910"/>
            <a:ext cx="2047875" cy="9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461426" y="340526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N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CHAPTER </a:t>
            </a:r>
            <a:r>
              <a:rPr lang="en-IN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-4</a:t>
            </a:r>
            <a:endParaRPr lang="en-IN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IN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Preparation, Mitigation and social empowerment </a:t>
            </a:r>
            <a:endParaRPr lang="en-IN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02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pPr/>
              <a:t>57</a:t>
            </a:fld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3"/>
          </p:nvPr>
        </p:nvSpPr>
        <p:spPr>
          <a:xfrm>
            <a:off x="6102849" y="3000054"/>
            <a:ext cx="5207576" cy="2856216"/>
          </a:xfrm>
        </p:spPr>
        <p:txBody>
          <a:bodyPr>
            <a:noAutofit/>
          </a:bodyPr>
          <a:lstStyle/>
          <a:p>
            <a:pPr>
              <a:lnSpc>
                <a:spcPct val="210000"/>
              </a:lnSpc>
            </a:pPr>
            <a:r>
              <a:rPr lang="en-IN" sz="2000" dirty="0" smtClean="0">
                <a:solidFill>
                  <a:srgbClr val="3111A7"/>
                </a:solidFill>
                <a:cs typeface="Times New Roman" pitchFamily="18" charset="0"/>
              </a:rPr>
              <a:t>Resources and tools to be made available during emergency situations. </a:t>
            </a:r>
          </a:p>
          <a:p>
            <a:pPr>
              <a:lnSpc>
                <a:spcPct val="210000"/>
              </a:lnSpc>
            </a:pPr>
            <a:r>
              <a:rPr lang="en-IN" sz="2000" dirty="0" smtClean="0">
                <a:solidFill>
                  <a:srgbClr val="3111A7"/>
                </a:solidFill>
                <a:cs typeface="Times New Roman" pitchFamily="18" charset="0"/>
              </a:rPr>
              <a:t>Skilled and unskilled human resources</a:t>
            </a:r>
          </a:p>
          <a:p>
            <a:pPr>
              <a:lnSpc>
                <a:spcPct val="210000"/>
              </a:lnSpc>
            </a:pPr>
            <a:r>
              <a:rPr lang="en-IN" sz="2000" dirty="0" smtClean="0">
                <a:solidFill>
                  <a:srgbClr val="3111A7"/>
                </a:solidFill>
                <a:cs typeface="Times New Roman" pitchFamily="18" charset="0"/>
              </a:rPr>
              <a:t>Tools needed during emergency response time</a:t>
            </a:r>
            <a:r>
              <a:rPr lang="en-IN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IN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BFFEB-7D66-4958-8CB8-D2B18C6A5A9B}" type="datetime1">
              <a:rPr lang="en-US" noProof="0" smtClean="0"/>
              <a:pPr/>
              <a:t>2/24/2020</a:t>
            </a:fld>
            <a:endParaRPr lang="en-US" noProof="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452304"/>
            <a:ext cx="2047875" cy="9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639651" y="3133619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N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CHAPTER </a:t>
            </a:r>
            <a:r>
              <a:rPr lang="en-IN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-5</a:t>
            </a:r>
            <a:endParaRPr lang="en-IN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IN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Capabilities and Resources</a:t>
            </a:r>
            <a:endParaRPr lang="en-IN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34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pPr/>
              <a:t>58</a:t>
            </a:fld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IN" dirty="0" smtClean="0">
                <a:solidFill>
                  <a:srgbClr val="3111A7"/>
                </a:solidFill>
              </a:rPr>
              <a:t>Projects to support disaster Management</a:t>
            </a:r>
          </a:p>
          <a:p>
            <a:r>
              <a:rPr lang="en-IN" dirty="0" smtClean="0">
                <a:solidFill>
                  <a:srgbClr val="3111A7"/>
                </a:solidFill>
              </a:rPr>
              <a:t>Mitigation</a:t>
            </a:r>
          </a:p>
          <a:p>
            <a:r>
              <a:rPr lang="en-IN" dirty="0" smtClean="0">
                <a:solidFill>
                  <a:srgbClr val="3111A7"/>
                </a:solidFill>
              </a:rPr>
              <a:t>Adaptation</a:t>
            </a:r>
          </a:p>
          <a:p>
            <a:r>
              <a:rPr lang="en-IN" dirty="0" smtClean="0">
                <a:solidFill>
                  <a:srgbClr val="3111A7"/>
                </a:solidFill>
              </a:rPr>
              <a:t>Suggestions to others and tiers</a:t>
            </a:r>
            <a:endParaRPr lang="en-IN" dirty="0">
              <a:solidFill>
                <a:srgbClr val="3111A7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BFFEB-7D66-4958-8CB8-D2B18C6A5A9B}" type="datetime1">
              <a:rPr lang="en-US" noProof="0" smtClean="0"/>
              <a:pPr/>
              <a:t>2/24/2020</a:t>
            </a:fld>
            <a:endParaRPr lang="en-US" noProof="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91" y="426546"/>
            <a:ext cx="2047875" cy="9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497983" y="323510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N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CHAPTER </a:t>
            </a:r>
            <a:r>
              <a:rPr lang="en-IN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-6</a:t>
            </a:r>
            <a:endParaRPr lang="en-IN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IN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Climate change adaptation, Disaster reduction and Project suggestions</a:t>
            </a:r>
            <a:endParaRPr lang="en-IN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92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pPr/>
              <a:t>59</a:t>
            </a:fld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IN" dirty="0" smtClean="0">
                <a:solidFill>
                  <a:srgbClr val="3111A7"/>
                </a:solidFill>
              </a:rPr>
              <a:t>Names, addresses, mobile number details of the authorities / agencies / individuals who can give support, guidance at the time of disaster </a:t>
            </a:r>
            <a:endParaRPr lang="en-IN" dirty="0">
              <a:solidFill>
                <a:srgbClr val="3111A7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BFFEB-7D66-4958-8CB8-D2B18C6A5A9B}" type="datetime1">
              <a:rPr lang="en-US" noProof="0" smtClean="0"/>
              <a:pPr/>
              <a:t>2/24/2020</a:t>
            </a:fld>
            <a:endParaRPr lang="en-US" noProof="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62" y="516698"/>
            <a:ext cx="2047875" cy="9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536620" y="3324776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N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CHAPTER </a:t>
            </a:r>
            <a:r>
              <a:rPr lang="en-IN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-7</a:t>
            </a:r>
            <a:endParaRPr lang="en-IN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I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Key Contacts including Phone Numbers</a:t>
            </a:r>
            <a:endParaRPr lang="en-I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14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rgbClr val="C00000"/>
                </a:solidFill>
              </a:rPr>
              <a:t>Where are We?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pPr/>
              <a:t>6</a:t>
            </a:fld>
            <a:endParaRPr lang="en-US" noProof="0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Text Placeholder 4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IN" dirty="0" smtClean="0">
                <a:solidFill>
                  <a:srgbClr val="FF0000"/>
                </a:solidFill>
              </a:rPr>
              <a:t>  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  </a:t>
            </a:r>
            <a:endParaRPr lang="en-IN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BFFEB-7D66-4958-8CB8-D2B18C6A5A9B}" type="datetime1">
              <a:rPr lang="en-US" noProof="0" smtClean="0"/>
              <a:pPr/>
              <a:t>2/24/2020</a:t>
            </a:fld>
            <a:endParaRPr lang="en-US" noProof="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47" y="334851"/>
            <a:ext cx="6006854" cy="6375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484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pPr/>
              <a:t>60</a:t>
            </a:fld>
            <a:endParaRPr lang="en-US" noProof="0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0" name="Text Placeholder 9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IN" dirty="0" smtClean="0">
                <a:solidFill>
                  <a:srgbClr val="3111A7"/>
                </a:solidFill>
              </a:rPr>
              <a:t>Disaster Management plan prepared by </a:t>
            </a:r>
            <a:r>
              <a:rPr lang="en-IN" dirty="0" err="1" smtClean="0">
                <a:solidFill>
                  <a:srgbClr val="3111A7"/>
                </a:solidFill>
              </a:rPr>
              <a:t>Nedumudi</a:t>
            </a:r>
            <a:r>
              <a:rPr lang="en-IN" dirty="0" smtClean="0">
                <a:solidFill>
                  <a:srgbClr val="3111A7"/>
                </a:solidFill>
              </a:rPr>
              <a:t> GP in Alappuzha District</a:t>
            </a:r>
            <a:endParaRPr lang="en-IN" dirty="0">
              <a:solidFill>
                <a:srgbClr val="3111A7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err="1" smtClean="0">
                <a:hlinkClick r:id="rId2"/>
              </a:rPr>
              <a:t>Nedumudi</a:t>
            </a:r>
            <a:r>
              <a:rPr lang="en-IN" dirty="0" smtClean="0">
                <a:hlinkClick r:id="rId2"/>
              </a:rPr>
              <a:t> GP DM Plan.pdf</a:t>
            </a:r>
            <a:endParaRPr lang="en-IN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noProof="0" smtClean="0"/>
              <a:pPr/>
              <a:t>2/24/2020</a:t>
            </a:fld>
            <a:endParaRPr lang="en-US" noProof="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25" y="463640"/>
            <a:ext cx="5628068" cy="607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noProof="0" smtClean="0"/>
              <a:pPr/>
              <a:t>2/24/2020</a:t>
            </a:fld>
            <a:endParaRPr lang="en-US" noProof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pPr/>
              <a:t>61</a:t>
            </a:fld>
            <a:endParaRPr lang="en-US" noProof="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2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569" y="136641"/>
            <a:ext cx="4756934" cy="6622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838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rgbClr val="C00000"/>
                </a:solidFill>
              </a:rPr>
              <a:t>Nature at its Worst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pPr/>
              <a:t>7</a:t>
            </a:fld>
            <a:endParaRPr lang="en-US" noProof="0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Text Placeholder 4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IN" b="1" dirty="0" err="1" smtClean="0">
                <a:solidFill>
                  <a:srgbClr val="3111A7"/>
                </a:solidFill>
              </a:rPr>
              <a:t>Nilamboor</a:t>
            </a:r>
            <a:r>
              <a:rPr lang="en-IN" b="1" dirty="0" smtClean="0">
                <a:solidFill>
                  <a:srgbClr val="3111A7"/>
                </a:solidFill>
              </a:rPr>
              <a:t> Road</a:t>
            </a:r>
            <a:endParaRPr lang="en-IN" b="1" dirty="0">
              <a:solidFill>
                <a:srgbClr val="3111A7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BFFEB-7D66-4958-8CB8-D2B18C6A5A9B}" type="datetime1">
              <a:rPr lang="en-US" noProof="0" smtClean="0"/>
              <a:pPr/>
              <a:t>2/24/2020</a:t>
            </a:fld>
            <a:endParaRPr lang="en-US" noProof="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37" y="373085"/>
            <a:ext cx="6461041" cy="6130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265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rgbClr val="C00000"/>
                </a:solidFill>
              </a:rPr>
              <a:t>Together We Move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pPr/>
              <a:t>8</a:t>
            </a:fld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IN" dirty="0" smtClean="0"/>
              <a:t> </a:t>
            </a:r>
            <a:endParaRPr lang="en-IN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IN" b="1" dirty="0">
                <a:solidFill>
                  <a:srgbClr val="3111A7"/>
                </a:solidFill>
              </a:rPr>
              <a:t>Rescue Operation by </a:t>
            </a:r>
            <a:r>
              <a:rPr lang="en-IN" b="1" dirty="0" smtClean="0">
                <a:solidFill>
                  <a:srgbClr val="3111A7"/>
                </a:solidFill>
              </a:rPr>
              <a:t>Local Volunteers</a:t>
            </a:r>
            <a:endParaRPr lang="en-IN" b="1" dirty="0">
              <a:solidFill>
                <a:srgbClr val="3111A7"/>
              </a:solidFill>
            </a:endParaRPr>
          </a:p>
          <a:p>
            <a:endParaRPr lang="en-IN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BFFEB-7D66-4958-8CB8-D2B18C6A5A9B}" type="datetime1">
              <a:rPr lang="en-US" noProof="0" smtClean="0"/>
              <a:pPr/>
              <a:t>2/24/2020</a:t>
            </a:fld>
            <a:endParaRPr lang="en-US" noProof="0" dirty="0"/>
          </a:p>
        </p:txBody>
      </p:sp>
      <p:pic>
        <p:nvPicPr>
          <p:cNvPr id="5122" name="Picture 2" descr="C:\Users\KILA\Downloads\IMG-20190201-WA0104.jpg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8" r="1452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33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rgbClr val="C00000"/>
                </a:solidFill>
              </a:rPr>
              <a:t>In the Times of Disasters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noProof="0" smtClean="0"/>
              <a:pPr/>
              <a:t>2/24/2020</a:t>
            </a:fld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pPr/>
              <a:t>9</a:t>
            </a:fld>
            <a:endParaRPr lang="en-US" noProof="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5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N" dirty="0" smtClean="0">
                <a:solidFill>
                  <a:srgbClr val="3111A7"/>
                </a:solidFill>
              </a:rPr>
              <a:t>It is an emergency</a:t>
            </a:r>
          </a:p>
          <a:p>
            <a:r>
              <a:rPr lang="en-IN" dirty="0">
                <a:solidFill>
                  <a:srgbClr val="3111A7"/>
                </a:solidFill>
              </a:rPr>
              <a:t>It is War Situation</a:t>
            </a:r>
          </a:p>
          <a:p>
            <a:r>
              <a:rPr lang="en-IN" dirty="0">
                <a:solidFill>
                  <a:srgbClr val="3111A7"/>
                </a:solidFill>
              </a:rPr>
              <a:t>Deal it like in a war </a:t>
            </a:r>
          </a:p>
          <a:p>
            <a:r>
              <a:rPr lang="en-IN" dirty="0" smtClean="0">
                <a:solidFill>
                  <a:srgbClr val="3111A7"/>
                </a:solidFill>
              </a:rPr>
              <a:t>There needs to be coordinated efforts</a:t>
            </a:r>
          </a:p>
          <a:p>
            <a:r>
              <a:rPr lang="en-IN" dirty="0" smtClean="0">
                <a:solidFill>
                  <a:srgbClr val="3111A7"/>
                </a:solidFill>
              </a:rPr>
              <a:t>Uniformed and Non-Uniformed forces to come together</a:t>
            </a:r>
          </a:p>
          <a:p>
            <a:r>
              <a:rPr lang="en-IN" dirty="0" smtClean="0">
                <a:solidFill>
                  <a:srgbClr val="3111A7"/>
                </a:solidFill>
              </a:rPr>
              <a:t>There should not be any confusion, miscommunication</a:t>
            </a:r>
          </a:p>
          <a:p>
            <a:r>
              <a:rPr lang="en-IN" dirty="0" smtClean="0">
                <a:solidFill>
                  <a:srgbClr val="3111A7"/>
                </a:solidFill>
              </a:rPr>
              <a:t>Role clarity</a:t>
            </a:r>
          </a:p>
          <a:p>
            <a:r>
              <a:rPr lang="en-IN" dirty="0" smtClean="0">
                <a:solidFill>
                  <a:srgbClr val="3111A7"/>
                </a:solidFill>
              </a:rPr>
              <a:t>Single point of command</a:t>
            </a:r>
          </a:p>
          <a:p>
            <a:r>
              <a:rPr lang="en-IN" dirty="0" smtClean="0">
                <a:solidFill>
                  <a:srgbClr val="3111A7"/>
                </a:solidFill>
              </a:rPr>
              <a:t>Single line of communication</a:t>
            </a:r>
          </a:p>
          <a:p>
            <a:pPr marL="0" indent="0" algn="ctr">
              <a:buNone/>
            </a:pPr>
            <a:r>
              <a:rPr lang="en-IN" sz="3900" b="1" i="1" dirty="0" smtClean="0">
                <a:solidFill>
                  <a:srgbClr val="C00000"/>
                </a:solidFill>
              </a:rPr>
              <a:t>Command and Control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4866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">
  <a:themeElements>
    <a:clrScheme name="Custom 6">
      <a:dk1>
        <a:srgbClr val="3F5779"/>
      </a:dk1>
      <a:lt1>
        <a:sysClr val="window" lastClr="FFFFFF"/>
      </a:lt1>
      <a:dk2>
        <a:srgbClr val="96556D"/>
      </a:dk2>
      <a:lt2>
        <a:srgbClr val="3B99BB"/>
      </a:lt2>
      <a:accent1>
        <a:srgbClr val="96556D"/>
      </a:accent1>
      <a:accent2>
        <a:srgbClr val="FFFFFF"/>
      </a:accent2>
      <a:accent3>
        <a:srgbClr val="855939"/>
      </a:accent3>
      <a:accent4>
        <a:srgbClr val="3D8C74"/>
      </a:accent4>
      <a:accent5>
        <a:srgbClr val="999999"/>
      </a:accent5>
      <a:accent6>
        <a:srgbClr val="3B99BB"/>
      </a:accent6>
      <a:hlink>
        <a:srgbClr val="3F5779"/>
      </a:hlink>
      <a:folHlink>
        <a:srgbClr val="3F5779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rgbClr val="6D3B4F">
                <a:alpha val="20000"/>
              </a:srgbClr>
            </a:gs>
            <a:gs pos="100000">
              <a:schemeClr val="bg2">
                <a:alpha val="20000"/>
              </a:schemeClr>
            </a:gs>
          </a:gsLst>
          <a:lin ang="10800000" scaled="1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TF33850888_Retail pitch deck_RVA_v4" id="{8F2882B0-1BFE-4293-BF1B-5E9F7535F411}" vid="{2736E5B9-BA7A-4750-88E9-E7AE6A3F07C4}"/>
    </a:ext>
  </a:extLst>
</a:theme>
</file>

<file path=ppt/theme/theme2.xml><?xml version="1.0" encoding="utf-8"?>
<a:theme xmlns:a="http://schemas.openxmlformats.org/drawingml/2006/main" name="1_1">
  <a:themeElements>
    <a:clrScheme name="Custom 6">
      <a:dk1>
        <a:srgbClr val="3F5779"/>
      </a:dk1>
      <a:lt1>
        <a:sysClr val="window" lastClr="FFFFFF"/>
      </a:lt1>
      <a:dk2>
        <a:srgbClr val="96556D"/>
      </a:dk2>
      <a:lt2>
        <a:srgbClr val="3B99BB"/>
      </a:lt2>
      <a:accent1>
        <a:srgbClr val="96556D"/>
      </a:accent1>
      <a:accent2>
        <a:srgbClr val="FFFFFF"/>
      </a:accent2>
      <a:accent3>
        <a:srgbClr val="855939"/>
      </a:accent3>
      <a:accent4>
        <a:srgbClr val="3D8C74"/>
      </a:accent4>
      <a:accent5>
        <a:srgbClr val="999999"/>
      </a:accent5>
      <a:accent6>
        <a:srgbClr val="3B99BB"/>
      </a:accent6>
      <a:hlink>
        <a:srgbClr val="3F5779"/>
      </a:hlink>
      <a:folHlink>
        <a:srgbClr val="3F5779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rgbClr val="6D3B4F">
                <a:alpha val="20000"/>
              </a:srgbClr>
            </a:gs>
            <a:gs pos="100000">
              <a:schemeClr val="bg2">
                <a:alpha val="20000"/>
              </a:schemeClr>
            </a:gs>
          </a:gsLst>
          <a:lin ang="10800000" scaled="1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TF33850888_Retail pitch deck_RVA_v4" id="{8F2882B0-1BFE-4293-BF1B-5E9F7535F411}" vid="{2736E5B9-BA7A-4750-88E9-E7AE6A3F07C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A17391F-2502-4070-B520-AB23643635E8}">
  <ds:schemaRefs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71af3243-3dd4-4a8d-8c0d-dd76da1f02a5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2A47430-C725-4DCD-9053-3498D56D74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4BED453-9FB1-4982-A2CE-02B1DAF46AE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</Template>
  <TotalTime>0</TotalTime>
  <Words>1488</Words>
  <Application>Microsoft Office PowerPoint</Application>
  <PresentationFormat>Custom</PresentationFormat>
  <Paragraphs>313</Paragraphs>
  <Slides>61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61</vt:i4>
      </vt:variant>
    </vt:vector>
  </HeadingPairs>
  <TitlesOfParts>
    <vt:vector size="63" baseType="lpstr">
      <vt:lpstr>1</vt:lpstr>
      <vt:lpstr>1_1</vt:lpstr>
      <vt:lpstr>Disaster Management Plan by  Local Governments</vt:lpstr>
      <vt:lpstr>  </vt:lpstr>
      <vt:lpstr>PowerPoint Presentation</vt:lpstr>
      <vt:lpstr>Okhi in 2016</vt:lpstr>
      <vt:lpstr>2018 August in Kerala</vt:lpstr>
      <vt:lpstr>Where are We?</vt:lpstr>
      <vt:lpstr>Nature at its Worst</vt:lpstr>
      <vt:lpstr>Together We Move</vt:lpstr>
      <vt:lpstr>In the Times of Disasters</vt:lpstr>
      <vt:lpstr>PowerPoint Presentation</vt:lpstr>
      <vt:lpstr>PowerPoint Presentation</vt:lpstr>
      <vt:lpstr>Managing Disasters – The System</vt:lpstr>
      <vt:lpstr>Disaster Management Plans</vt:lpstr>
      <vt:lpstr>District Disaster Management Plan</vt:lpstr>
      <vt:lpstr>Disaster Management Plan</vt:lpstr>
      <vt:lpstr>PowerPoint Presentation</vt:lpstr>
      <vt:lpstr>Local Authority</vt:lpstr>
      <vt:lpstr>Responsibilities of LSGs in Disaster Management</vt:lpstr>
      <vt:lpstr>3 Rs</vt:lpstr>
      <vt:lpstr>Disaster Management</vt:lpstr>
      <vt:lpstr>Kerala LSGs responded to 2018 Disasters</vt:lpstr>
      <vt:lpstr>Local Governments in Disaster Management</vt:lpstr>
      <vt:lpstr>KILA and Local Governments before the floods</vt:lpstr>
      <vt:lpstr>Rebuilding Kerala</vt:lpstr>
      <vt:lpstr>Towards a Local Government Disaster Management Plan</vt:lpstr>
      <vt:lpstr>Who Does It</vt:lpstr>
      <vt:lpstr>How</vt:lpstr>
      <vt:lpstr>Further Steps</vt:lpstr>
      <vt:lpstr>What does it Contain</vt:lpstr>
      <vt:lpstr>Building Capacities</vt:lpstr>
      <vt:lpstr>PowerPoint Presentation</vt:lpstr>
      <vt:lpstr>PowerPoint Presentation</vt:lpstr>
      <vt:lpstr>PowerPoint Presentation</vt:lpstr>
      <vt:lpstr>PowerPoint Presentation</vt:lpstr>
      <vt:lpstr>Maps for Panchayath Disaster Management Plan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Structure of DM Plan</vt:lpstr>
      <vt:lpstr>  </vt:lpstr>
      <vt:lpstr>PowerPoint Presentation</vt:lpstr>
      <vt:lpstr>Maps </vt:lpstr>
      <vt:lpstr>Flood Proneness and Land Use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2019-11-09T06:32:37Z</dcterms:created>
  <dcterms:modified xsi:type="dcterms:W3CDTF">2020-02-25T05:24:42Z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